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748" r:id="rId2"/>
    <p:sldId id="886" r:id="rId3"/>
    <p:sldId id="1184" r:id="rId4"/>
    <p:sldId id="1186" r:id="rId5"/>
    <p:sldId id="1187" r:id="rId6"/>
    <p:sldId id="1173" r:id="rId7"/>
    <p:sldId id="1188" r:id="rId8"/>
    <p:sldId id="1189" r:id="rId9"/>
    <p:sldId id="1190" r:id="rId10"/>
    <p:sldId id="1191" r:id="rId11"/>
    <p:sldId id="1192" r:id="rId12"/>
    <p:sldId id="1174" r:id="rId13"/>
    <p:sldId id="1105" r:id="rId14"/>
    <p:sldId id="1104" r:id="rId15"/>
    <p:sldId id="1129" r:id="rId16"/>
    <p:sldId id="1110" r:id="rId17"/>
    <p:sldId id="1124" r:id="rId18"/>
    <p:sldId id="1128" r:id="rId19"/>
    <p:sldId id="1108" r:id="rId20"/>
    <p:sldId id="1144" r:id="rId21"/>
    <p:sldId id="1145" r:id="rId22"/>
    <p:sldId id="1111" r:id="rId23"/>
    <p:sldId id="1136" r:id="rId24"/>
    <p:sldId id="1112" r:id="rId25"/>
    <p:sldId id="1137" r:id="rId26"/>
    <p:sldId id="1139" r:id="rId27"/>
    <p:sldId id="1138" r:id="rId28"/>
    <p:sldId id="1175" r:id="rId29"/>
    <p:sldId id="1121" r:id="rId30"/>
    <p:sldId id="1155" r:id="rId31"/>
    <p:sldId id="1157" r:id="rId32"/>
    <p:sldId id="1122" r:id="rId33"/>
    <p:sldId id="261" r:id="rId34"/>
    <p:sldId id="265" r:id="rId35"/>
    <p:sldId id="260" r:id="rId36"/>
    <p:sldId id="263" r:id="rId37"/>
    <p:sldId id="262" r:id="rId38"/>
    <p:sldId id="1183" r:id="rId39"/>
    <p:sldId id="1180" r:id="rId40"/>
    <p:sldId id="1181" r:id="rId41"/>
    <p:sldId id="1182" r:id="rId42"/>
    <p:sldId id="1176" r:id="rId43"/>
    <p:sldId id="1126" r:id="rId44"/>
    <p:sldId id="1167" r:id="rId45"/>
    <p:sldId id="1158" r:id="rId46"/>
    <p:sldId id="1123" r:id="rId47"/>
    <p:sldId id="1159" r:id="rId48"/>
    <p:sldId id="1163" r:id="rId49"/>
    <p:sldId id="1160" r:id="rId50"/>
    <p:sldId id="1161" r:id="rId51"/>
    <p:sldId id="1164" r:id="rId52"/>
    <p:sldId id="1162" r:id="rId53"/>
    <p:sldId id="1165" r:id="rId54"/>
    <p:sldId id="1166" r:id="rId55"/>
    <p:sldId id="1177" r:id="rId56"/>
    <p:sldId id="1169" r:id="rId57"/>
    <p:sldId id="1170" r:id="rId5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0C0"/>
    <a:srgbClr val="DCE6F2"/>
    <a:srgbClr val="F2DCDB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511" autoAdjust="0"/>
    <p:restoredTop sz="94616" autoAdjust="0"/>
  </p:normalViewPr>
  <p:slideViewPr>
    <p:cSldViewPr snapToGrid="0">
      <p:cViewPr varScale="1">
        <p:scale>
          <a:sx n="120" d="100"/>
          <a:sy n="120" d="100"/>
        </p:scale>
        <p:origin x="741" y="8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20726"/>
    </p:cViewPr>
  </p:sorterViewPr>
  <p:notes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3D189BF9-A1F6-4EB4-86A0-6B0BBE06D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7315200" cy="480060"/>
          </a:xfrm>
          <a:prstGeom prst="rect">
            <a:avLst/>
          </a:prstGeom>
        </p:spPr>
        <p:txBody>
          <a:bodyPr vert="horz" lIns="96654" tIns="48328" rIns="96654" bIns="48328" rtlCol="0"/>
          <a:lstStyle>
            <a:lvl1pPr algn="l">
              <a:defRPr sz="1300"/>
            </a:lvl1pPr>
          </a:lstStyle>
          <a:p>
            <a:pPr algn="ctr"/>
            <a:r>
              <a:rPr lang="en-US" dirty="0"/>
              <a:t>Lecture 1 – Orientation and intro to logic circuits – 2016-06-21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r">
              <a:defRPr sz="1300"/>
            </a:lvl1pPr>
          </a:lstStyle>
          <a:p>
            <a:fld id="{1BE3F526-AC99-4C79-87DD-F441C44B1992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1" rIns="96640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0" tIns="48321" rIns="96640" bIns="483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6A76B06F-A4C4-4379-B8A7-E3C360C9F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29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EF8A2-9CAE-7555-330C-DD34E9B15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C25591-FDAE-73EC-5040-03EB89E854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E83D55-701A-66DA-A046-E5CEF0411E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752BE-79FE-1FD1-D1DE-C1E6EFAF16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08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10982-34DD-818D-617C-498C69312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1D8532-74F9-D998-69C2-FA09AEDB6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8D9449-C807-398E-BD43-B86305A61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12074-E48E-10A2-FE7D-32274F5BAF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47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B863A-96EC-BFDF-AD62-79660A28B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7AF95-413F-C7EF-65DA-BDF99AB21C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A6AB2E-D326-9FEB-DA08-4D445DDDB1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CC413-A1C1-734A-006A-7FA337D545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71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53C0F-6675-1E88-F48D-17A2C4F99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FF454B-F299-D8ED-9AF2-F57079C9F4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C69E9C-12D5-12C7-C859-A55DE764C9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69431-4561-C43B-AA31-9DA2EFD84D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235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04801-7567-7FAC-AA8A-183D5EC82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8DCFB2-2480-754B-53CF-5181CC6416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E3EDF1-47C3-5360-350B-2AFF5D1F1E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DB660-E6EF-96BA-7A21-46BD3AB882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84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1AF4B-BE44-979E-C562-78A09E74A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4C04D1-2547-0F2C-7B09-E45F481CEA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357A1F-18F5-FED9-5F9D-8D14FD4794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F63E4-A84E-6D94-45E8-27459C0511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23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D0207-13E9-8D9B-3DA8-5FAE4FCBC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752A52-E44D-29F7-A8B9-0FC6F49F7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5B9F84-1C5F-A00F-5450-64C56476E9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01A51-324F-96C3-615C-8E9E9D7D3F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99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2CDE1-0329-4A72-21C4-3CC1BF23A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827D93-E6F4-03B6-E936-52873C5B59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52A435-3ED9-A93B-3D42-A0F02A6F6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B38BF7-E5B5-D2F1-686F-066B20EC53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74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9778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02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6388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32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088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2585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292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458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450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683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7913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0244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191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7589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3941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57C95-B1CE-FB68-BE1C-CDFE7389D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CB1623-7BDA-A55E-93B9-8FC7F58BAC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D2663D-D9D6-513A-EDCC-58860722F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CC246-9C97-84E1-A14C-199BD8E24A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284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6607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70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0550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5404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025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9630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178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7715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3156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FBA7B-2F54-8EBE-57FD-85473D22B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B40A02-6255-4DC9-3611-174AC068E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46BB7E-FC74-89B7-4C25-366D585C36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FEC6CB-DB4F-C930-FBAD-BE18CB75D4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709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91952-CDD5-C4ED-78F4-1025820ED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B34FBA-F8A6-715D-9277-92E68D21E8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D1FFE3-FACD-E4AB-3147-105B27C62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81EEB8-EE60-C2E1-489E-7BE0842197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328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8704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636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533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4253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9506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9484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8635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7048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31625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2641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3910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7CBFD-F45F-CAB9-3972-DEE79FD87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4B6313-1968-089B-8D6C-72930E97F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55B313-0964-AAA3-0864-00CFD91FA4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B5B7D8-7572-6444-ACD9-27B156C988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53677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47426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352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EDBC-E1CB-447B-A6CB-199B83D30E5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400"/>
            </a:lvl1pPr>
            <a:lvl2pPr marL="461963" indent="-4763">
              <a:spcBef>
                <a:spcPts val="1000"/>
              </a:spcBef>
              <a:buNone/>
              <a:defRPr sz="2400"/>
            </a:lvl2pPr>
            <a:lvl3pPr marL="914400" indent="0">
              <a:spcBef>
                <a:spcPts val="800"/>
              </a:spcBef>
              <a:buNone/>
              <a:defRPr sz="2400"/>
            </a:lvl3pPr>
            <a:lvl4pPr marL="1376363" indent="-3175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5E6C-F4B7-4AD9-B1ED-40575804834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410A0-A706-4F13-BF64-58113C4E9CAB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FADF-F447-4E26-B962-00197790B4FB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F53-4D72-4C45-B9D5-E8FF860BA800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973B-7A82-41D8-B415-3A7165D2F9E1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4DA78-41C2-45EF-912A-AD1352A66385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AB5EC-A1EA-4B4C-8127-813C8198BD91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99BA-C41E-4203-8A1A-FBA6FE020700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606A-AAA3-4CF0-A5AD-CDB7DB4BC3A1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3412-A15C-45A3-8229-867492880CF6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30651-BB49-4BDA-A267-083EB78EE007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Enigma_machine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jpeg"/><Relationship Id="rId7" Type="http://schemas.openxmlformats.org/officeDocument/2006/relationships/hyperlink" Target="https://en.wikipedia.org/wiki/Ralph_Merkle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Martin_Hellman" TargetMode="External"/><Relationship Id="rId5" Type="http://schemas.openxmlformats.org/officeDocument/2006/relationships/hyperlink" Target="https://en.wikipedia.org/wiki/Whitfield_Diffie" TargetMode="External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s://en.wikipedia.org/wiki/Ron_Rivest" TargetMode="External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hyperlink" Target="https://en.wikipedia.org/wiki/Leonard_Adleman" TargetMode="External"/><Relationship Id="rId4" Type="http://schemas.openxmlformats.org/officeDocument/2006/relationships/hyperlink" Target="https://en.wikipedia.org/wiki/Adi_Shamir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EECS 498 System Design of a Search Engine</a:t>
            </a:r>
            <a:br>
              <a:rPr lang="en-US" sz="3600" dirty="0"/>
            </a:br>
            <a:r>
              <a:rPr lang="en-US" sz="3100" dirty="0"/>
              <a:t>Winter 2026</a:t>
            </a:r>
            <a:br>
              <a:rPr lang="en-US" sz="4000" dirty="0"/>
            </a:br>
            <a:r>
              <a:rPr lang="en-US" sz="3100" dirty="0"/>
              <a:t>Lecture 11:  SSL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84762" y="3998768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Google Cloud accounts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demo redux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review of reading an HTTP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read an HTTPS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TLS, SSL and the OpenSSL library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LinuxGetSsl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7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996EC-AABC-558A-A3F2-374FD8079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C0CCA-9108-E50D-8B4A-8984527F9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D4101-F135-F0A8-5C9A-17FCC8C77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midterm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Google Cloud accounts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demo redux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review of reading an HTTP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read an HTTPS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TLS, SSL and the OpenSSL library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LinuxGetSsl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E895D-C5CC-7B8F-3BE1-61371DCE3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91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1856B-D893-22BE-C3A1-A9952553B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3F9EC-F23F-9D88-4C16-4F70A2E91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BDE0D-A077-45BF-D6D9-053181B3E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 few of you have missed simple assignments, like voting in the survey.  Talk to me about a makeup for partial credit.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95A7A-A9B8-5DEC-0B84-D97A3C15B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95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8235A-9566-A644-674C-64173D604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AAB98-C098-79D2-5B6F-4BDE6B8ED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1CAC1-8EA5-7242-DAED-F5B9517FC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midterm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Google Cloud accounts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demo redux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review of reading an HTTP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read an HTTPS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TLS, SSL and the OpenSSL library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LinuxGetSsl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8E785-9D56-17C4-7C3A-0DC3D0A7B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04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6A0A7-DEA4-FF23-3A7A-BD2971FBF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B9AAE-B4FC-B443-3B05-1F0E0FACB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E75C0-B376-9C35-F17B-017F3EB2C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Midterm is Thursday Feb 26 during lecture period.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80 minutes, in person, on paper.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 notes or electronic devices.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W21 and W25 midterm solutions and a past review slide deck are posted in the Files &gt; Exams &gt; Midterm folder on Canvas.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E45FCE-D08F-029D-BE8D-24F808949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58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23A91-DC80-60D9-A34B-C1739CBA1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5050D-93EC-735A-1AC5-F0AAC7776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312D1-8FCB-8197-0304-4D09789E4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midterm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Google Cloud accounts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demo redux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review of reading an HTTP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read an HTTPS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TLS, SSL and the OpenSSL library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LinuxGetSsl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E03653-5235-5554-D5A2-8BE32C115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50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31279-A6ED-2BC6-5C0C-D5FED9821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C3679-9568-8B2A-8797-43796E8E5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Cloud accounts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E0E30-38EB-56A0-443A-48962A950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Google Cloud accounts have been approved. 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Link is posted on EdStem.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sure you can redeem your coupon.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We’re planning some labs to help you deploy to the cloud when everyone’s more ready to do that.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You only get $50 each, so don’t burn it up until the end, when you’re preparing to demo.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02A696-47D8-AFF6-F7F5-A2F15AA81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261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91438-153A-66C2-F03F-A4CE47C1F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424DD-0482-C1CE-E24B-240DBCE6F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2D872-9B07-C3E5-604A-92D0B7607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midterm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Google Cloud accounts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demo redux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review of reading an HTTP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read an HTTPS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TLS, SSL and the OpenSSL library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LinuxGetSsl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A02C29-6EE3-FF8B-2D02-C634C34E2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50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44B62-FAF1-C716-7E7C-77FE44CB9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localhost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10025-17C4-7DFC-21E9-47690900F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Last time, I had problems.  I could reach my server as localhost but not using the IP address.</a:t>
            </a:r>
          </a:p>
          <a:p>
            <a:r>
              <a:rPr lang="en-US" dirty="0"/>
              <a:t>But some of you were able to reach it using the IP address.</a:t>
            </a:r>
          </a:p>
          <a:p>
            <a:r>
              <a:rPr lang="en-US" dirty="0"/>
              <a:t>What gives?</a:t>
            </a:r>
          </a:p>
          <a:p>
            <a:r>
              <a:rPr lang="en-US" i="1" dirty="0">
                <a:solidFill>
                  <a:srgbClr val="C00000"/>
                </a:solidFill>
              </a:rPr>
              <a:t>Turns out this is by design, apparently to close off a possible exploit that would allow an attacker to get inside your firewall.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716A2F-41C7-4151-981E-8F2DECD64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28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5107E-07AD-6028-97D0-84A6E9BA9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E6950-1FFA-AA2A-19C2-3D90972BE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localhost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2DFCA-7125-9583-1913-33DBB1B5F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Here’s the rule:</a:t>
            </a:r>
          </a:p>
          <a:p>
            <a:r>
              <a:rPr lang="en-US" dirty="0"/>
              <a:t>Use localhost to reach a server on your machine.</a:t>
            </a:r>
          </a:p>
          <a:p>
            <a:r>
              <a:rPr lang="en-US" dirty="0"/>
              <a:t>Use the IP address to reach a server on another machine.</a:t>
            </a:r>
          </a:p>
          <a:p>
            <a:r>
              <a:rPr lang="en-US" dirty="0">
                <a:solidFill>
                  <a:srgbClr val="C00000"/>
                </a:solidFill>
              </a:rPr>
              <a:t>I’ll now try to redo the demos.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0DFAB3-1E1F-0201-35D6-9627FC91E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08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8686C-DE8E-B364-F7F3-5330BBCB1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A6B1C-32AF-D595-4103-3AC2988C7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F04CB-0FBC-E0D9-5C7C-5A0289C9F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Host: parameter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Review of reading an HTTP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Read an HTTPS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TLS, SSL and the OpenSSL library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LinuxGetSsl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CFAA7B-952E-B076-288E-53EB6B037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378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EA6D01C-7573-43DB-BF1E-D51A2EA2AEA1}"/>
              </a:ext>
            </a:extLst>
          </p:cNvPr>
          <p:cNvSpPr/>
          <p:nvPr/>
        </p:nvSpPr>
        <p:spPr>
          <a:xfrm>
            <a:off x="2777007" y="1867436"/>
            <a:ext cx="3589986" cy="270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FDBDE7-2FB8-4C6E-98EE-273A3AA04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A44C1C-FC01-499A-9F22-3AE73F6A3050}"/>
              </a:ext>
            </a:extLst>
          </p:cNvPr>
          <p:cNvSpPr txBox="1"/>
          <p:nvPr/>
        </p:nvSpPr>
        <p:spPr>
          <a:xfrm>
            <a:off x="577941" y="1648496"/>
            <a:ext cx="151970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Browser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41C207-7C05-431C-AC1A-79296B8C9A23}"/>
              </a:ext>
            </a:extLst>
          </p:cNvPr>
          <p:cNvSpPr txBox="1"/>
          <p:nvPr/>
        </p:nvSpPr>
        <p:spPr>
          <a:xfrm>
            <a:off x="7017420" y="1636904"/>
            <a:ext cx="151970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Website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19035DA-B667-47A3-A8DA-89FEEBEB6A4E}"/>
              </a:ext>
            </a:extLst>
          </p:cNvPr>
          <p:cNvSpPr/>
          <p:nvPr/>
        </p:nvSpPr>
        <p:spPr>
          <a:xfrm>
            <a:off x="2683636" y="1867436"/>
            <a:ext cx="186743" cy="2704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AC7EA3-E973-4D0B-B29D-C15FA6458AB6}"/>
              </a:ext>
            </a:extLst>
          </p:cNvPr>
          <p:cNvSpPr/>
          <p:nvPr/>
        </p:nvSpPr>
        <p:spPr>
          <a:xfrm>
            <a:off x="6283281" y="1867436"/>
            <a:ext cx="186743" cy="2704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0A549782-064E-4147-91B1-7C44619BE2E3}"/>
              </a:ext>
            </a:extLst>
          </p:cNvPr>
          <p:cNvCxnSpPr/>
          <p:nvPr/>
        </p:nvCxnSpPr>
        <p:spPr>
          <a:xfrm>
            <a:off x="2174920" y="1737361"/>
            <a:ext cx="437882" cy="188030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EC3630F5-18DB-46E3-9F29-7AD8EC1DFBCA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02266" y="1731011"/>
            <a:ext cx="418473" cy="194380"/>
          </a:xfrm>
          <a:prstGeom prst="bentConnector3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018948AA-1190-4D16-80F3-5148D105AB62}"/>
              </a:ext>
            </a:extLst>
          </p:cNvPr>
          <p:cNvCxnSpPr>
            <a:cxnSpLocks/>
          </p:cNvCxnSpPr>
          <p:nvPr/>
        </p:nvCxnSpPr>
        <p:spPr>
          <a:xfrm flipV="1">
            <a:off x="2174920" y="2055007"/>
            <a:ext cx="422811" cy="194379"/>
          </a:xfrm>
          <a:prstGeom prst="bentConnector3">
            <a:avLst/>
          </a:prstGeom>
          <a:ln w="38100"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39D06EA9-9722-4606-ADD0-487713729D71}"/>
              </a:ext>
            </a:extLst>
          </p:cNvPr>
          <p:cNvCxnSpPr>
            <a:cxnSpLocks/>
          </p:cNvCxnSpPr>
          <p:nvPr/>
        </p:nvCxnSpPr>
        <p:spPr>
          <a:xfrm>
            <a:off x="6491489" y="2048153"/>
            <a:ext cx="412124" cy="208085"/>
          </a:xfrm>
          <a:prstGeom prst="bentConnector3">
            <a:avLst/>
          </a:prstGeom>
          <a:ln w="38100"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B3B1451-3201-45DF-B502-6CC309F3C7A0}"/>
              </a:ext>
            </a:extLst>
          </p:cNvPr>
          <p:cNvSpPr txBox="1"/>
          <p:nvPr/>
        </p:nvSpPr>
        <p:spPr>
          <a:xfrm>
            <a:off x="1063312" y="2951401"/>
            <a:ext cx="7017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Imagine the connection between a browser and a website as a long pipe.</a:t>
            </a:r>
          </a:p>
          <a:p>
            <a:r>
              <a:rPr lang="en-US" dirty="0"/>
              <a:t>At each end is a socket you can read or write from as if it was a file.</a:t>
            </a:r>
          </a:p>
          <a:p>
            <a:r>
              <a:rPr lang="en-US" dirty="0"/>
              <a:t>Anything written into one end pops out and can be read at the other.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5734A-F223-4DE8-BBE8-D63B59AC76CB}"/>
              </a:ext>
            </a:extLst>
          </p:cNvPr>
          <p:cNvSpPr txBox="1"/>
          <p:nvPr/>
        </p:nvSpPr>
        <p:spPr>
          <a:xfrm>
            <a:off x="3261926" y="1361678"/>
            <a:ext cx="206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HTTP over TCP/IP</a:t>
            </a:r>
          </a:p>
        </p:txBody>
      </p:sp>
    </p:spTree>
    <p:extLst>
      <p:ext uri="{BB962C8B-B14F-4D97-AF65-F5344CB8AC3E}">
        <p14:creationId xmlns:p14="http://schemas.microsoft.com/office/powerpoint/2010/main" val="3243969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EA6D01C-7573-43DB-BF1E-D51A2EA2AEA1}"/>
              </a:ext>
            </a:extLst>
          </p:cNvPr>
          <p:cNvSpPr/>
          <p:nvPr/>
        </p:nvSpPr>
        <p:spPr>
          <a:xfrm>
            <a:off x="2777007" y="1867436"/>
            <a:ext cx="3589986" cy="270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FDBDE7-2FB8-4C6E-98EE-273A3AA04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A44C1C-FC01-499A-9F22-3AE73F6A3050}"/>
              </a:ext>
            </a:extLst>
          </p:cNvPr>
          <p:cNvSpPr txBox="1"/>
          <p:nvPr/>
        </p:nvSpPr>
        <p:spPr>
          <a:xfrm>
            <a:off x="577941" y="1648496"/>
            <a:ext cx="151970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Browser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41C207-7C05-431C-AC1A-79296B8C9A23}"/>
              </a:ext>
            </a:extLst>
          </p:cNvPr>
          <p:cNvSpPr txBox="1"/>
          <p:nvPr/>
        </p:nvSpPr>
        <p:spPr>
          <a:xfrm>
            <a:off x="7017420" y="1636904"/>
            <a:ext cx="151970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Website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19035DA-B667-47A3-A8DA-89FEEBEB6A4E}"/>
              </a:ext>
            </a:extLst>
          </p:cNvPr>
          <p:cNvSpPr/>
          <p:nvPr/>
        </p:nvSpPr>
        <p:spPr>
          <a:xfrm>
            <a:off x="2683636" y="1867436"/>
            <a:ext cx="186743" cy="2704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AC7EA3-E973-4D0B-B29D-C15FA6458AB6}"/>
              </a:ext>
            </a:extLst>
          </p:cNvPr>
          <p:cNvSpPr/>
          <p:nvPr/>
        </p:nvSpPr>
        <p:spPr>
          <a:xfrm>
            <a:off x="6283281" y="1867436"/>
            <a:ext cx="186743" cy="2704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0A549782-064E-4147-91B1-7C44619BE2E3}"/>
              </a:ext>
            </a:extLst>
          </p:cNvPr>
          <p:cNvCxnSpPr/>
          <p:nvPr/>
        </p:nvCxnSpPr>
        <p:spPr>
          <a:xfrm>
            <a:off x="2174920" y="1737361"/>
            <a:ext cx="437882" cy="188030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EC3630F5-18DB-46E3-9F29-7AD8EC1DFBCA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02266" y="1731011"/>
            <a:ext cx="418473" cy="194380"/>
          </a:xfrm>
          <a:prstGeom prst="bentConnector3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018948AA-1190-4D16-80F3-5148D105AB62}"/>
              </a:ext>
            </a:extLst>
          </p:cNvPr>
          <p:cNvCxnSpPr>
            <a:cxnSpLocks/>
          </p:cNvCxnSpPr>
          <p:nvPr/>
        </p:nvCxnSpPr>
        <p:spPr>
          <a:xfrm flipV="1">
            <a:off x="2174920" y="2055007"/>
            <a:ext cx="422811" cy="194379"/>
          </a:xfrm>
          <a:prstGeom prst="bentConnector3">
            <a:avLst/>
          </a:prstGeom>
          <a:ln w="38100"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39D06EA9-9722-4606-ADD0-487713729D71}"/>
              </a:ext>
            </a:extLst>
          </p:cNvPr>
          <p:cNvCxnSpPr>
            <a:cxnSpLocks/>
          </p:cNvCxnSpPr>
          <p:nvPr/>
        </p:nvCxnSpPr>
        <p:spPr>
          <a:xfrm>
            <a:off x="6491489" y="2048153"/>
            <a:ext cx="412124" cy="208085"/>
          </a:xfrm>
          <a:prstGeom prst="bentConnector3">
            <a:avLst/>
          </a:prstGeom>
          <a:ln w="38100"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B3B1451-3201-45DF-B502-6CC309F3C7A0}"/>
              </a:ext>
            </a:extLst>
          </p:cNvPr>
          <p:cNvSpPr txBox="1"/>
          <p:nvPr/>
        </p:nvSpPr>
        <p:spPr>
          <a:xfrm>
            <a:off x="1063312" y="2951401"/>
            <a:ext cx="7017376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/>
              <a:t>To read a page from a website: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/>
              <a:t>Look up the TCP/IP address of the website.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/>
              <a:t>Create a socket.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/>
              <a:t>Connect the socket to that address.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/>
              <a:t>Send a GET message to request the page.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/>
              <a:t>Read what comes back.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58596E-9264-4AA7-BC82-94B34A7D4DEB}"/>
              </a:ext>
            </a:extLst>
          </p:cNvPr>
          <p:cNvSpPr txBox="1"/>
          <p:nvPr/>
        </p:nvSpPr>
        <p:spPr>
          <a:xfrm>
            <a:off x="3261926" y="1361678"/>
            <a:ext cx="206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HTTP over TCP/IP</a:t>
            </a:r>
          </a:p>
        </p:txBody>
      </p:sp>
    </p:spTree>
    <p:extLst>
      <p:ext uri="{BB962C8B-B14F-4D97-AF65-F5344CB8AC3E}">
        <p14:creationId xmlns:p14="http://schemas.microsoft.com/office/powerpoint/2010/main" val="440186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5A1A2-4257-44D8-BC0B-6134C208C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get an IP address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0F55A-2309-49DD-96B9-14369654E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92086"/>
            <a:ext cx="8229600" cy="4134077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Parse the HTTP/HTTPS path to identify the host (domain name) we’re trying to reach.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Find the IP address for that host using a Domain Name Server (DNS).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1B1D9-5E2D-44F9-9A8D-F86AB0247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59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628676" y="968564"/>
            <a:ext cx="75359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netdb.h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*node,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*service,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*hints,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**res);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freeaddrinfo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res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en-US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255C51-7283-4BE7-9A78-1F9BD87D9EDB}"/>
              </a:ext>
            </a:extLst>
          </p:cNvPr>
          <p:cNvSpPr/>
          <p:nvPr/>
        </p:nvSpPr>
        <p:spPr>
          <a:xfrm>
            <a:off x="628676" y="3893289"/>
            <a:ext cx="75359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Given node and service, which identify an Internet host and a service, </a:t>
            </a:r>
            <a:r>
              <a:rPr lang="en-US" dirty="0" err="1">
                <a:latin typeface="Consolas" panose="020B0609020204030204" pitchFamily="49" charset="0"/>
              </a:rPr>
              <a:t>getaddrinfo</a:t>
            </a:r>
            <a:r>
              <a:rPr lang="en-US" dirty="0">
                <a:latin typeface="Consolas" panose="020B0609020204030204" pitchFamily="49" charset="0"/>
              </a:rPr>
              <a:t>()</a:t>
            </a:r>
            <a:r>
              <a:rPr lang="en-US" dirty="0"/>
              <a:t> returns one or more </a:t>
            </a:r>
            <a:r>
              <a:rPr lang="en-US" dirty="0" err="1">
                <a:latin typeface="Consolas" panose="020B0609020204030204" pitchFamily="49" charset="0"/>
              </a:rPr>
              <a:t>addrinfo</a:t>
            </a:r>
            <a:r>
              <a:rPr lang="en-US" dirty="0"/>
              <a:t> structures, each of which contains an Internet address that can be specified in a call to either: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</a:rPr>
              <a:t>bind(2)</a:t>
            </a:r>
            <a:r>
              <a:rPr lang="en-US" dirty="0"/>
              <a:t>, used by a server to specify where it will listen, or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</a:rPr>
              <a:t>connect(2)</a:t>
            </a:r>
            <a:r>
              <a:rPr lang="en-US" dirty="0"/>
              <a:t>, used by a client to connect to a server.</a:t>
            </a:r>
          </a:p>
        </p:txBody>
      </p:sp>
    </p:spTree>
    <p:extLst>
      <p:ext uri="{BB962C8B-B14F-4D97-AF65-F5344CB8AC3E}">
        <p14:creationId xmlns:p14="http://schemas.microsoft.com/office/powerpoint/2010/main" val="4079644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486458" y="1311397"/>
            <a:ext cx="753591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Get the host address, supplying hints for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what we're looking for.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*address, hints;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memset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&amp;hints, 0,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hints )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hints.ai_family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AF_INET;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hints.ai_socktype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SOCK_STREAM;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hints.ai_protocol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IPPROTO_TCP;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getaddrResult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getaddrinfo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url.Host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url.Port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?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url.Port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"80"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&amp;hints, &amp;address );</a:t>
            </a:r>
            <a:endParaRPr lang="en-US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C9F273-5896-4072-BDB3-7B1229C18CF6}"/>
              </a:ext>
            </a:extLst>
          </p:cNvPr>
          <p:cNvSpPr/>
          <p:nvPr/>
        </p:nvSpPr>
        <p:spPr>
          <a:xfrm>
            <a:off x="486460" y="77430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Here’s an example use.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5A21FC-FB11-45F4-A3CC-AD1454A95F4E}"/>
              </a:ext>
            </a:extLst>
          </p:cNvPr>
          <p:cNvSpPr/>
          <p:nvPr/>
        </p:nvSpPr>
        <p:spPr>
          <a:xfrm>
            <a:off x="486459" y="452167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Later, it must be freed.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A29810-35D0-41B1-9AB7-80C468D0BCF7}"/>
              </a:ext>
            </a:extLst>
          </p:cNvPr>
          <p:cNvSpPr/>
          <p:nvPr/>
        </p:nvSpPr>
        <p:spPr>
          <a:xfrm>
            <a:off x="486458" y="5285126"/>
            <a:ext cx="75359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freeaddrinfo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address );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88459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628674" y="1820334"/>
            <a:ext cx="753591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ai_flags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ai_family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ai_socktype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ai_protocol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socklen_t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ai_addrlen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sockaddr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ai_canonname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ai_next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en-US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255C51-7283-4BE7-9A78-1F9BD87D9EDB}"/>
              </a:ext>
            </a:extLst>
          </p:cNvPr>
          <p:cNvSpPr/>
          <p:nvPr/>
        </p:nvSpPr>
        <p:spPr>
          <a:xfrm>
            <a:off x="628673" y="836938"/>
            <a:ext cx="75359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This is what the </a:t>
            </a:r>
            <a:r>
              <a:rPr lang="en-US" dirty="0" err="1">
                <a:latin typeface="Consolas" panose="020B0609020204030204" pitchFamily="49" charset="0"/>
              </a:rPr>
              <a:t>addrinfo</a:t>
            </a:r>
            <a:r>
              <a:rPr lang="en-US" dirty="0"/>
              <a:t> structure looks like.  It contains an Internet address that can be specified in a call to bind(2) or connect(2).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18DD51-3EAC-4393-A0F4-94FF07EC1E0A}"/>
              </a:ext>
            </a:extLst>
          </p:cNvPr>
          <p:cNvSpPr/>
          <p:nvPr/>
        </p:nvSpPr>
        <p:spPr>
          <a:xfrm>
            <a:off x="628672" y="5334399"/>
            <a:ext cx="74258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PrintAddress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sockaddr_in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 )address-&gt;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sockaddr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 );</a:t>
            </a: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FEABB7-1003-4F3D-8C67-0EC9C9AF9A2B}"/>
              </a:ext>
            </a:extLst>
          </p:cNvPr>
          <p:cNvSpPr/>
          <p:nvPr/>
        </p:nvSpPr>
        <p:spPr>
          <a:xfrm>
            <a:off x="628672" y="4750499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interesting part is the </a:t>
            </a:r>
            <a:r>
              <a:rPr lang="en-US" dirty="0" err="1">
                <a:latin typeface="Consolas" panose="020B0609020204030204" pitchFamily="49" charset="0"/>
              </a:rPr>
              <a:t>ai_addr</a:t>
            </a:r>
            <a:r>
              <a:rPr lang="en-US" dirty="0"/>
              <a:t>, the actual IP address, which we can print.</a:t>
            </a:r>
          </a:p>
        </p:txBody>
      </p:sp>
    </p:spTree>
    <p:extLst>
      <p:ext uri="{BB962C8B-B14F-4D97-AF65-F5344CB8AC3E}">
        <p14:creationId xmlns:p14="http://schemas.microsoft.com/office/powerpoint/2010/main" val="3249474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DF8555-F0A7-4988-AC13-9B45CC7ED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BD0C3F-B710-42B4-90B4-ECA68D50FF48}"/>
              </a:ext>
            </a:extLst>
          </p:cNvPr>
          <p:cNvSpPr/>
          <p:nvPr/>
        </p:nvSpPr>
        <p:spPr>
          <a:xfrm>
            <a:off x="711928" y="276886"/>
            <a:ext cx="7720143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socket(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domain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type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protocol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close(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700" dirty="0">
                <a:latin typeface="Consolas" panose="020B0609020204030204" pitchFamily="49" charset="0"/>
              </a:rPr>
              <a:t>socket()</a:t>
            </a:r>
            <a:r>
              <a:rPr lang="en-US" sz="1700" dirty="0"/>
              <a:t> creates an endpoint for communication and returns a file descriptor that can be used for reading and writing.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68963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DF8555-F0A7-4988-AC13-9B45CC7ED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BD0C3F-B710-42B4-90B4-ECA68D50FF48}"/>
              </a:ext>
            </a:extLst>
          </p:cNvPr>
          <p:cNvSpPr/>
          <p:nvPr/>
        </p:nvSpPr>
        <p:spPr>
          <a:xfrm>
            <a:off x="711928" y="262256"/>
            <a:ext cx="772014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socket(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domain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type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protocol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close(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700" dirty="0"/>
              <a:t>The </a:t>
            </a:r>
            <a:r>
              <a:rPr lang="en-US" sz="1700" dirty="0">
                <a:latin typeface="Consolas" panose="020B0609020204030204" pitchFamily="49" charset="0"/>
              </a:rPr>
              <a:t>domain</a:t>
            </a:r>
            <a:r>
              <a:rPr lang="en-US" sz="1700" dirty="0"/>
              <a:t> argument specifies a communication domain.  Here are the most common:</a:t>
            </a:r>
          </a:p>
          <a:p>
            <a:endParaRPr lang="en-US" sz="1700" dirty="0"/>
          </a:p>
          <a:p>
            <a:pPr>
              <a:tabLst>
                <a:tab pos="2292350" algn="l"/>
              </a:tabLst>
            </a:pPr>
            <a:r>
              <a:rPr lang="en-US" sz="1700" dirty="0"/>
              <a:t>Name 	Purpose</a:t>
            </a:r>
          </a:p>
          <a:p>
            <a:pPr>
              <a:tabLst>
                <a:tab pos="2292350" algn="l"/>
              </a:tabLst>
            </a:pPr>
            <a:r>
              <a:rPr lang="en-US" sz="1700" dirty="0">
                <a:latin typeface="Consolas" panose="020B0609020204030204" pitchFamily="49" charset="0"/>
              </a:rPr>
              <a:t>AF_UNIX</a:t>
            </a:r>
            <a:r>
              <a:rPr lang="en-US" sz="1700" dirty="0"/>
              <a:t>, </a:t>
            </a:r>
            <a:r>
              <a:rPr lang="en-US" sz="1700" dirty="0">
                <a:latin typeface="Consolas" panose="020B0609020204030204" pitchFamily="49" charset="0"/>
              </a:rPr>
              <a:t>AF_LOCAL</a:t>
            </a:r>
            <a:r>
              <a:rPr lang="en-US" sz="1700" dirty="0"/>
              <a:t>	Local communication</a:t>
            </a:r>
          </a:p>
          <a:p>
            <a:pPr>
              <a:tabLst>
                <a:tab pos="2292350" algn="l"/>
              </a:tabLst>
            </a:pPr>
            <a:r>
              <a:rPr lang="da-DK" sz="1700" dirty="0">
                <a:latin typeface="Consolas" panose="020B0609020204030204" pitchFamily="49" charset="0"/>
              </a:rPr>
              <a:t>AF_INET</a:t>
            </a:r>
            <a:r>
              <a:rPr lang="da-DK" sz="1700" dirty="0"/>
              <a:t>	IPv4 Internet protocols</a:t>
            </a:r>
          </a:p>
          <a:p>
            <a:pPr>
              <a:tabLst>
                <a:tab pos="2292350" algn="l"/>
              </a:tabLst>
            </a:pPr>
            <a:r>
              <a:rPr lang="da-DK" sz="1700" dirty="0">
                <a:latin typeface="Consolas" panose="020B0609020204030204" pitchFamily="49" charset="0"/>
              </a:rPr>
              <a:t>AF_INET6</a:t>
            </a:r>
            <a:r>
              <a:rPr lang="da-DK" sz="1700" dirty="0"/>
              <a:t>	IPv6 Internet protocols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46896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DF8555-F0A7-4988-AC13-9B45CC7ED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BD0C3F-B710-42B4-90B4-ECA68D50FF48}"/>
              </a:ext>
            </a:extLst>
          </p:cNvPr>
          <p:cNvSpPr/>
          <p:nvPr/>
        </p:nvSpPr>
        <p:spPr>
          <a:xfrm>
            <a:off x="711928" y="276886"/>
            <a:ext cx="7720143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socket(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domain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type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protocol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close(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700" dirty="0"/>
              <a:t>The </a:t>
            </a:r>
            <a:r>
              <a:rPr lang="en-US" sz="1700" dirty="0">
                <a:latin typeface="Consolas" panose="020B0609020204030204" pitchFamily="49" charset="0"/>
              </a:rPr>
              <a:t>socket</a:t>
            </a:r>
            <a:r>
              <a:rPr lang="en-US" sz="1700" dirty="0"/>
              <a:t> has the indicated type, which specifies the communication semantics.  The most common is </a:t>
            </a:r>
            <a:r>
              <a:rPr lang="en-US" sz="1700" dirty="0">
                <a:latin typeface="Consolas" panose="020B0609020204030204" pitchFamily="49" charset="0"/>
              </a:rPr>
              <a:t>SOCK_STREAM</a:t>
            </a:r>
            <a:r>
              <a:rPr lang="en-US" sz="1700" dirty="0"/>
              <a:t>, a sequenced, reliable connection with two-way byte streams.</a:t>
            </a:r>
          </a:p>
          <a:p>
            <a:endParaRPr lang="en-US" sz="1700" dirty="0"/>
          </a:p>
          <a:p>
            <a:r>
              <a:rPr lang="en-US" sz="1700" dirty="0"/>
              <a:t>The protocol is usually </a:t>
            </a:r>
            <a:r>
              <a:rPr lang="en-US" sz="1700" dirty="0">
                <a:latin typeface="Consolas" panose="020B0609020204030204" pitchFamily="49" charset="0"/>
              </a:rPr>
              <a:t>IPPROTO_TCP</a:t>
            </a:r>
            <a:r>
              <a:rPr lang="en-US" sz="17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3746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9DB18D-7762-44AA-A7B4-01BFD101A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5AC39A-A06E-4EA9-B3D2-59C591108CF8}"/>
              </a:ext>
            </a:extLst>
          </p:cNvPr>
          <p:cNvSpPr/>
          <p:nvPr/>
        </p:nvSpPr>
        <p:spPr>
          <a:xfrm>
            <a:off x="711928" y="354707"/>
            <a:ext cx="736249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connect(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sockfd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sockaddr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socklen_t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addrlen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connect()</a:t>
            </a:r>
            <a:r>
              <a:rPr lang="en-US" sz="1600" dirty="0"/>
              <a:t> connects the socket to the specified IP address.  The </a:t>
            </a:r>
            <a:r>
              <a:rPr lang="en-US" sz="1600" dirty="0" err="1">
                <a:latin typeface="Consolas" panose="020B0609020204030204" pitchFamily="49" charset="0"/>
              </a:rPr>
              <a:t>addrlen</a:t>
            </a:r>
            <a:r>
              <a:rPr lang="en-US" sz="1600" dirty="0"/>
              <a:t> argument specifies the size of </a:t>
            </a:r>
            <a:r>
              <a:rPr lang="en-US" sz="1600" dirty="0" err="1">
                <a:latin typeface="Consolas" panose="020B0609020204030204" pitchFamily="49" charset="0"/>
              </a:rPr>
              <a:t>addr</a:t>
            </a:r>
            <a:r>
              <a:rPr lang="en-US" sz="1600" dirty="0"/>
              <a:t> structure.</a:t>
            </a:r>
          </a:p>
          <a:p>
            <a:endParaRPr lang="en-US" sz="1600" dirty="0"/>
          </a:p>
          <a:p>
            <a:r>
              <a:rPr lang="en-US" sz="1600" dirty="0"/>
              <a:t>A </a:t>
            </a:r>
            <a:r>
              <a:rPr lang="en-US" sz="1600" dirty="0" err="1">
                <a:latin typeface="Consolas" panose="020B0609020204030204" pitchFamily="49" charset="0"/>
              </a:rPr>
              <a:t>sockaddr</a:t>
            </a:r>
            <a:r>
              <a:rPr lang="en-US" sz="1600" dirty="0">
                <a:latin typeface="Consolas" panose="020B0609020204030204" pitchFamily="49" charset="0"/>
              </a:rPr>
              <a:t> *</a:t>
            </a:r>
            <a:r>
              <a:rPr lang="en-US" sz="1600" dirty="0"/>
              <a:t> is actually a generic pointer caste from one of several possible address structures, depending on the type of a connection.  For an internet connection, you’ll actually use a </a:t>
            </a:r>
            <a:r>
              <a:rPr lang="en-US" sz="1600" dirty="0" err="1">
                <a:latin typeface="Consolas" panose="020B0609020204030204" pitchFamily="49" charset="0"/>
              </a:rPr>
              <a:t>sockaddr_in</a:t>
            </a:r>
            <a:r>
              <a:rPr lang="en-US" sz="1600" dirty="0"/>
              <a:t> (an internet </a:t>
            </a:r>
            <a:r>
              <a:rPr lang="en-US" sz="1600" dirty="0" err="1">
                <a:latin typeface="Consolas" panose="020B0609020204030204" pitchFamily="49" charset="0"/>
              </a:rPr>
              <a:t>sockaddr</a:t>
            </a:r>
            <a:r>
              <a:rPr lang="en-US" sz="16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48680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486458" y="1311397"/>
            <a:ext cx="81322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Create a TCP/IP socket.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s = socket( AF_INET, SOCK_STREAM, IPPROTO_TCP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assert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s != -1 );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Connect the socket to the host address.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connectResult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connect( s, address-&gt;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sockaddr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assert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connectResult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== 0 );</a:t>
            </a:r>
            <a:endParaRPr lang="en-US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C9F273-5896-4072-BDB3-7B1229C18CF6}"/>
              </a:ext>
            </a:extLst>
          </p:cNvPr>
          <p:cNvSpPr/>
          <p:nvPr/>
        </p:nvSpPr>
        <p:spPr>
          <a:xfrm>
            <a:off x="486460" y="77430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Here’s an example creating a socket and connecting it to an address.</a:t>
            </a:r>
          </a:p>
        </p:txBody>
      </p:sp>
    </p:spTree>
    <p:extLst>
      <p:ext uri="{BB962C8B-B14F-4D97-AF65-F5344CB8AC3E}">
        <p14:creationId xmlns:p14="http://schemas.microsoft.com/office/powerpoint/2010/main" val="977869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F18E5D-5C09-408D-B767-756206EB5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EBD9E2-7982-4AD1-A346-C2AA0032312C}"/>
              </a:ext>
            </a:extLst>
          </p:cNvPr>
          <p:cNvSpPr/>
          <p:nvPr/>
        </p:nvSpPr>
        <p:spPr>
          <a:xfrm>
            <a:off x="711928" y="354707"/>
            <a:ext cx="7896044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ssize_t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send(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sockfd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flags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ssize_t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recv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sockfd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size_t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flags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1700" dirty="0">
                <a:latin typeface="Consolas" panose="020B0609020204030204" pitchFamily="49" charset="0"/>
              </a:rPr>
              <a:t>send()</a:t>
            </a:r>
            <a:r>
              <a:rPr lang="en-US" sz="1700" dirty="0"/>
              <a:t> writes data into the socket.  </a:t>
            </a:r>
            <a:r>
              <a:rPr lang="en-US" sz="1700" dirty="0" err="1">
                <a:latin typeface="Consolas" panose="020B0609020204030204" pitchFamily="49" charset="0"/>
              </a:rPr>
              <a:t>recv</a:t>
            </a:r>
            <a:r>
              <a:rPr lang="en-US" sz="1700" dirty="0">
                <a:latin typeface="Consolas" panose="020B0609020204030204" pitchFamily="49" charset="0"/>
              </a:rPr>
              <a:t>()</a:t>
            </a:r>
            <a:r>
              <a:rPr lang="en-US" sz="1700" dirty="0"/>
              <a:t> reads data.  Flags allow close-on-exec, </a:t>
            </a:r>
            <a:r>
              <a:rPr lang="en-US" sz="1700" dirty="0" err="1"/>
              <a:t>noblocking</a:t>
            </a:r>
            <a:r>
              <a:rPr lang="en-US" sz="1700" dirty="0"/>
              <a:t> reads/writes and other options.</a:t>
            </a:r>
          </a:p>
          <a:p>
            <a:endParaRPr lang="en-US" sz="1700" dirty="0"/>
          </a:p>
          <a:p>
            <a:r>
              <a:rPr lang="en-US" sz="1700" dirty="0"/>
              <a:t>The only difference between </a:t>
            </a:r>
            <a:r>
              <a:rPr lang="en-US" sz="1700" dirty="0">
                <a:latin typeface="Consolas" panose="020B0609020204030204" pitchFamily="49" charset="0"/>
              </a:rPr>
              <a:t>send() </a:t>
            </a:r>
            <a:r>
              <a:rPr lang="en-US" sz="1700" dirty="0"/>
              <a:t>and </a:t>
            </a:r>
            <a:r>
              <a:rPr lang="en-US" sz="1700" dirty="0">
                <a:latin typeface="Consolas" panose="020B0609020204030204" pitchFamily="49" charset="0"/>
              </a:rPr>
              <a:t>write()</a:t>
            </a:r>
            <a:r>
              <a:rPr lang="en-US" sz="1700" dirty="0"/>
              <a:t> or between </a:t>
            </a:r>
            <a:r>
              <a:rPr lang="en-US" sz="1700" dirty="0" err="1">
                <a:latin typeface="Consolas" panose="020B0609020204030204" pitchFamily="49" charset="0"/>
              </a:rPr>
              <a:t>recv</a:t>
            </a:r>
            <a:r>
              <a:rPr lang="en-US" sz="1700" dirty="0">
                <a:latin typeface="Consolas" panose="020B0609020204030204" pitchFamily="49" charset="0"/>
              </a:rPr>
              <a:t>()</a:t>
            </a:r>
            <a:r>
              <a:rPr lang="en-US" sz="1700" dirty="0"/>
              <a:t> and </a:t>
            </a:r>
            <a:r>
              <a:rPr lang="en-US" sz="1700" dirty="0">
                <a:latin typeface="Consolas" panose="020B0609020204030204" pitchFamily="49" charset="0"/>
              </a:rPr>
              <a:t>read()</a:t>
            </a:r>
            <a:r>
              <a:rPr lang="en-US" sz="1700" dirty="0"/>
              <a:t> is the presence of flags.  With a zero </a:t>
            </a:r>
            <a:r>
              <a:rPr lang="en-US" sz="1700" dirty="0">
                <a:latin typeface="Consolas" panose="020B0609020204030204" pitchFamily="49" charset="0"/>
              </a:rPr>
              <a:t>flags</a:t>
            </a:r>
            <a:r>
              <a:rPr lang="en-US" sz="1700" dirty="0"/>
              <a:t> argument, </a:t>
            </a:r>
            <a:r>
              <a:rPr lang="en-US" sz="1700" dirty="0">
                <a:latin typeface="Consolas" panose="020B0609020204030204" pitchFamily="49" charset="0"/>
              </a:rPr>
              <a:t>send()</a:t>
            </a:r>
            <a:r>
              <a:rPr lang="en-US" sz="1700" dirty="0"/>
              <a:t> is equivalent to </a:t>
            </a:r>
            <a:r>
              <a:rPr lang="en-US" sz="1700" dirty="0">
                <a:latin typeface="Consolas" panose="020B0609020204030204" pitchFamily="49" charset="0"/>
              </a:rPr>
              <a:t>write() </a:t>
            </a:r>
            <a:r>
              <a:rPr lang="en-US" sz="1700" dirty="0"/>
              <a:t>and </a:t>
            </a:r>
            <a:r>
              <a:rPr lang="en-US" sz="1700" dirty="0" err="1">
                <a:latin typeface="Consolas" panose="020B0609020204030204" pitchFamily="49" charset="0"/>
              </a:rPr>
              <a:t>recv</a:t>
            </a:r>
            <a:r>
              <a:rPr lang="en-US" sz="1700" dirty="0">
                <a:latin typeface="Consolas" panose="020B0609020204030204" pitchFamily="49" charset="0"/>
              </a:rPr>
              <a:t>()</a:t>
            </a:r>
            <a:r>
              <a:rPr lang="en-US" sz="1700" dirty="0"/>
              <a:t> is equivalent </a:t>
            </a:r>
            <a:r>
              <a:rPr lang="en-US" sz="1700"/>
              <a:t>to </a:t>
            </a:r>
            <a:r>
              <a:rPr lang="en-US" sz="1700">
                <a:latin typeface="Consolas" panose="020B0609020204030204" pitchFamily="49" charset="0"/>
              </a:rPr>
              <a:t>read()</a:t>
            </a:r>
            <a:r>
              <a:rPr lang="en-US" sz="1700"/>
              <a:t>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989459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1011752" y="1859340"/>
            <a:ext cx="81322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GET / HTTP/1.1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Host: www.nytimes.com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User-Agent: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LinuxGetUrl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/2.0 nham@umich.edu (Linux)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Accept: */*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Accept-Encoding: identity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Connection: close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C9F273-5896-4072-BDB3-7B1229C18CF6}"/>
              </a:ext>
            </a:extLst>
          </p:cNvPr>
          <p:cNvSpPr/>
          <p:nvPr/>
        </p:nvSpPr>
        <p:spPr>
          <a:xfrm>
            <a:off x="486460" y="774308"/>
            <a:ext cx="75359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Here’s a sample GET message we might send.  Notice that the User-agent field must contain your contact info not mine.  And pick a different name for your user-agent.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5485A8-4038-4C27-B000-7851850CAD5E}"/>
              </a:ext>
            </a:extLst>
          </p:cNvPr>
          <p:cNvSpPr/>
          <p:nvPr/>
        </p:nvSpPr>
        <p:spPr>
          <a:xfrm>
            <a:off x="486460" y="4025126"/>
            <a:ext cx="753591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Some sites will not even respond without a </a:t>
            </a:r>
            <a:r>
              <a:rPr lang="en-US" dirty="0">
                <a:latin typeface="Consolas" panose="020B0609020204030204" pitchFamily="49" charset="0"/>
              </a:rPr>
              <a:t>User-Agent</a:t>
            </a:r>
            <a:r>
              <a:rPr lang="en-US" dirty="0"/>
              <a:t> field.  It’s a free text field and can be anything as long as it exists.  It’s typically the name of the software product that generated the Get + a slash followed by a version number.  The OS or build environment is usually given in </a:t>
            </a:r>
            <a:r>
              <a:rPr lang="en-US" dirty="0" err="1"/>
              <a:t>parens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</a:rPr>
              <a:t>Accept:</a:t>
            </a:r>
            <a:r>
              <a:rPr lang="en-US" dirty="0"/>
              <a:t> and </a:t>
            </a:r>
            <a:r>
              <a:rPr lang="en-US" dirty="0">
                <a:latin typeface="Consolas" panose="020B0609020204030204" pitchFamily="49" charset="0"/>
              </a:rPr>
              <a:t>Accept-Encoding:</a:t>
            </a:r>
            <a:r>
              <a:rPr lang="en-US" dirty="0"/>
              <a:t> fields are not required but typically provided.</a:t>
            </a:r>
          </a:p>
        </p:txBody>
      </p:sp>
    </p:spTree>
    <p:extLst>
      <p:ext uri="{BB962C8B-B14F-4D97-AF65-F5344CB8AC3E}">
        <p14:creationId xmlns:p14="http://schemas.microsoft.com/office/powerpoint/2010/main" val="843739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486458" y="1311397"/>
            <a:ext cx="81322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buffer[ 10240 ];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bytes;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( bytes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recv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s, buffer,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buffer ), 0 ) ) &gt; 0 )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write( 1, buffer, bytes );</a:t>
            </a:r>
            <a:endParaRPr lang="en-US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C9F273-5896-4072-BDB3-7B1229C18CF6}"/>
              </a:ext>
            </a:extLst>
          </p:cNvPr>
          <p:cNvSpPr/>
          <p:nvPr/>
        </p:nvSpPr>
        <p:spPr>
          <a:xfrm>
            <a:off x="486460" y="77430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Here’s an example reading from a socket and writing to </a:t>
            </a:r>
            <a:r>
              <a:rPr lang="en-US" dirty="0" err="1"/>
              <a:t>stdout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57741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636562" y="870983"/>
            <a:ext cx="813224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netdb.h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</a:p>
          <a:p>
            <a:endParaRPr lang="en-US" sz="1600" dirty="0">
              <a:solidFill>
                <a:srgbClr val="A31515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main(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**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Parse the URL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Get the host address.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Create a TCP/IP socket.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Connect the socket to the host address.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Send a GET message.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Read from the socket until there's no more data, copying it to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stdout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Close the socket and free the address info structure.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0A1104-7D61-4853-9F50-4DE520FD2404}"/>
              </a:ext>
            </a:extLst>
          </p:cNvPr>
          <p:cNvSpPr/>
          <p:nvPr/>
        </p:nvSpPr>
        <p:spPr>
          <a:xfrm>
            <a:off x="636562" y="477817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Here’s the entire main( ) for </a:t>
            </a:r>
            <a:r>
              <a:rPr lang="en-US" dirty="0" err="1"/>
              <a:t>LinuxGetUrl</a:t>
            </a:r>
            <a:r>
              <a:rPr lang="en-US" dirty="0"/>
              <a:t>, minus only all the code.</a:t>
            </a:r>
          </a:p>
        </p:txBody>
      </p:sp>
    </p:spTree>
    <p:extLst>
      <p:ext uri="{BB962C8B-B14F-4D97-AF65-F5344CB8AC3E}">
        <p14:creationId xmlns:p14="http://schemas.microsoft.com/office/powerpoint/2010/main" val="29322970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07E85-78D2-910D-DD16-3C950A0C0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A85B8-3128-1281-4E94-3BF31779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36486-A443-2D3A-3B95-E2F449081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Host: parameter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Review of reading an HTTP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Read an HTTPS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TLS, SSL and the OpenSSL library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LinuxGetSsl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8DA78-1566-73DC-E88F-FC6716BFF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528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EA6D01C-7573-43DB-BF1E-D51A2EA2AEA1}"/>
              </a:ext>
            </a:extLst>
          </p:cNvPr>
          <p:cNvSpPr/>
          <p:nvPr/>
        </p:nvSpPr>
        <p:spPr>
          <a:xfrm>
            <a:off x="2777007" y="1867436"/>
            <a:ext cx="3589986" cy="270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FDBDE7-2FB8-4C6E-98EE-273A3AA04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A44C1C-FC01-499A-9F22-3AE73F6A3050}"/>
              </a:ext>
            </a:extLst>
          </p:cNvPr>
          <p:cNvSpPr txBox="1"/>
          <p:nvPr/>
        </p:nvSpPr>
        <p:spPr>
          <a:xfrm>
            <a:off x="577941" y="1648496"/>
            <a:ext cx="151970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Browser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41C207-7C05-431C-AC1A-79296B8C9A23}"/>
              </a:ext>
            </a:extLst>
          </p:cNvPr>
          <p:cNvSpPr txBox="1"/>
          <p:nvPr/>
        </p:nvSpPr>
        <p:spPr>
          <a:xfrm>
            <a:off x="7017420" y="1636904"/>
            <a:ext cx="151970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Website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19035DA-B667-47A3-A8DA-89FEEBEB6A4E}"/>
              </a:ext>
            </a:extLst>
          </p:cNvPr>
          <p:cNvSpPr/>
          <p:nvPr/>
        </p:nvSpPr>
        <p:spPr>
          <a:xfrm>
            <a:off x="2683636" y="1867436"/>
            <a:ext cx="186743" cy="2704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AC7EA3-E973-4D0B-B29D-C15FA6458AB6}"/>
              </a:ext>
            </a:extLst>
          </p:cNvPr>
          <p:cNvSpPr/>
          <p:nvPr/>
        </p:nvSpPr>
        <p:spPr>
          <a:xfrm>
            <a:off x="6283281" y="1867436"/>
            <a:ext cx="186743" cy="2704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0A549782-064E-4147-91B1-7C44619BE2E3}"/>
              </a:ext>
            </a:extLst>
          </p:cNvPr>
          <p:cNvCxnSpPr/>
          <p:nvPr/>
        </p:nvCxnSpPr>
        <p:spPr>
          <a:xfrm>
            <a:off x="2174920" y="1737361"/>
            <a:ext cx="437882" cy="188030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EC3630F5-18DB-46E3-9F29-7AD8EC1DFBCA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02266" y="1731011"/>
            <a:ext cx="418473" cy="194380"/>
          </a:xfrm>
          <a:prstGeom prst="bentConnector3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018948AA-1190-4D16-80F3-5148D105AB62}"/>
              </a:ext>
            </a:extLst>
          </p:cNvPr>
          <p:cNvCxnSpPr>
            <a:cxnSpLocks/>
          </p:cNvCxnSpPr>
          <p:nvPr/>
        </p:nvCxnSpPr>
        <p:spPr>
          <a:xfrm flipV="1">
            <a:off x="2174920" y="2055007"/>
            <a:ext cx="422811" cy="194379"/>
          </a:xfrm>
          <a:prstGeom prst="bentConnector3">
            <a:avLst/>
          </a:prstGeom>
          <a:ln w="38100"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39D06EA9-9722-4606-ADD0-487713729D71}"/>
              </a:ext>
            </a:extLst>
          </p:cNvPr>
          <p:cNvCxnSpPr>
            <a:cxnSpLocks/>
          </p:cNvCxnSpPr>
          <p:nvPr/>
        </p:nvCxnSpPr>
        <p:spPr>
          <a:xfrm>
            <a:off x="6491489" y="2048153"/>
            <a:ext cx="412124" cy="208085"/>
          </a:xfrm>
          <a:prstGeom prst="bentConnector3">
            <a:avLst/>
          </a:prstGeom>
          <a:ln w="38100"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B3B1451-3201-45DF-B502-6CC309F3C7A0}"/>
              </a:ext>
            </a:extLst>
          </p:cNvPr>
          <p:cNvSpPr txBox="1"/>
          <p:nvPr/>
        </p:nvSpPr>
        <p:spPr>
          <a:xfrm>
            <a:off x="1063312" y="3204945"/>
            <a:ext cx="7017376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600"/>
              </a:spcBef>
            </a:pPr>
            <a:r>
              <a:rPr lang="en-US" dirty="0"/>
              <a:t>Under HTTPS, data is encrypted before being sent and decrypted when received using a public key mechanism that allows both ends to agree on a secret session key.</a:t>
            </a:r>
          </a:p>
          <a:p>
            <a:pPr>
              <a:spcBef>
                <a:spcPts val="1600"/>
              </a:spcBef>
            </a:pPr>
            <a:r>
              <a:rPr lang="en-US" dirty="0"/>
              <a:t>Done using a Secure Socket Layer (SSL) wrapper around a regular socket.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5734A-F223-4DE8-BBE8-D63B59AC76CB}"/>
              </a:ext>
            </a:extLst>
          </p:cNvPr>
          <p:cNvSpPr txBox="1"/>
          <p:nvPr/>
        </p:nvSpPr>
        <p:spPr>
          <a:xfrm>
            <a:off x="3261926" y="1361678"/>
            <a:ext cx="206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HTTPS over TCP/IP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B01B44-8FB5-4043-9DFF-F38712E4CC10}"/>
              </a:ext>
            </a:extLst>
          </p:cNvPr>
          <p:cNvSpPr txBox="1"/>
          <p:nvPr/>
        </p:nvSpPr>
        <p:spPr>
          <a:xfrm>
            <a:off x="1626572" y="1303315"/>
            <a:ext cx="113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encrypted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46071F-EDA4-4A64-8372-B6B2359BD9F4}"/>
              </a:ext>
            </a:extLst>
          </p:cNvPr>
          <p:cNvSpPr txBox="1"/>
          <p:nvPr/>
        </p:nvSpPr>
        <p:spPr>
          <a:xfrm>
            <a:off x="1626572" y="2351538"/>
            <a:ext cx="113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4AA0EB-0C9B-4287-9863-941FB6FCF54E}"/>
              </a:ext>
            </a:extLst>
          </p:cNvPr>
          <p:cNvSpPr txBox="1"/>
          <p:nvPr/>
        </p:nvSpPr>
        <p:spPr>
          <a:xfrm>
            <a:off x="6283281" y="2351538"/>
            <a:ext cx="113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encrypted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066242-340F-4DD3-9884-68194E81536A}"/>
              </a:ext>
            </a:extLst>
          </p:cNvPr>
          <p:cNvSpPr txBox="1"/>
          <p:nvPr/>
        </p:nvSpPr>
        <p:spPr>
          <a:xfrm>
            <a:off x="6283280" y="1280510"/>
            <a:ext cx="113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decrypted</a:t>
            </a:r>
          </a:p>
        </p:txBody>
      </p:sp>
    </p:spTree>
    <p:extLst>
      <p:ext uri="{BB962C8B-B14F-4D97-AF65-F5344CB8AC3E}">
        <p14:creationId xmlns:p14="http://schemas.microsoft.com/office/powerpoint/2010/main" val="10723468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EA6D01C-7573-43DB-BF1E-D51A2EA2AEA1}"/>
              </a:ext>
            </a:extLst>
          </p:cNvPr>
          <p:cNvSpPr/>
          <p:nvPr/>
        </p:nvSpPr>
        <p:spPr>
          <a:xfrm>
            <a:off x="2777007" y="1867436"/>
            <a:ext cx="3589986" cy="270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FDBDE7-2FB8-4C6E-98EE-273A3AA04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A44C1C-FC01-499A-9F22-3AE73F6A3050}"/>
              </a:ext>
            </a:extLst>
          </p:cNvPr>
          <p:cNvSpPr txBox="1"/>
          <p:nvPr/>
        </p:nvSpPr>
        <p:spPr>
          <a:xfrm>
            <a:off x="577941" y="1648496"/>
            <a:ext cx="151970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Browser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41C207-7C05-431C-AC1A-79296B8C9A23}"/>
              </a:ext>
            </a:extLst>
          </p:cNvPr>
          <p:cNvSpPr txBox="1"/>
          <p:nvPr/>
        </p:nvSpPr>
        <p:spPr>
          <a:xfrm>
            <a:off x="7017420" y="1636904"/>
            <a:ext cx="151970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Website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19035DA-B667-47A3-A8DA-89FEEBEB6A4E}"/>
              </a:ext>
            </a:extLst>
          </p:cNvPr>
          <p:cNvSpPr/>
          <p:nvPr/>
        </p:nvSpPr>
        <p:spPr>
          <a:xfrm>
            <a:off x="2683636" y="1867436"/>
            <a:ext cx="186743" cy="2704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AC7EA3-E973-4D0B-B29D-C15FA6458AB6}"/>
              </a:ext>
            </a:extLst>
          </p:cNvPr>
          <p:cNvSpPr/>
          <p:nvPr/>
        </p:nvSpPr>
        <p:spPr>
          <a:xfrm>
            <a:off x="6283281" y="1867436"/>
            <a:ext cx="186743" cy="2704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0A549782-064E-4147-91B1-7C44619BE2E3}"/>
              </a:ext>
            </a:extLst>
          </p:cNvPr>
          <p:cNvCxnSpPr/>
          <p:nvPr/>
        </p:nvCxnSpPr>
        <p:spPr>
          <a:xfrm>
            <a:off x="2174920" y="1737361"/>
            <a:ext cx="437882" cy="188030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EC3630F5-18DB-46E3-9F29-7AD8EC1DFBCA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02266" y="1731011"/>
            <a:ext cx="418473" cy="194380"/>
          </a:xfrm>
          <a:prstGeom prst="bentConnector3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018948AA-1190-4D16-80F3-5148D105AB62}"/>
              </a:ext>
            </a:extLst>
          </p:cNvPr>
          <p:cNvCxnSpPr>
            <a:cxnSpLocks/>
          </p:cNvCxnSpPr>
          <p:nvPr/>
        </p:nvCxnSpPr>
        <p:spPr>
          <a:xfrm flipV="1">
            <a:off x="2174920" y="2055007"/>
            <a:ext cx="422811" cy="194379"/>
          </a:xfrm>
          <a:prstGeom prst="bentConnector3">
            <a:avLst/>
          </a:prstGeom>
          <a:ln w="38100"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39D06EA9-9722-4606-ADD0-487713729D71}"/>
              </a:ext>
            </a:extLst>
          </p:cNvPr>
          <p:cNvCxnSpPr>
            <a:cxnSpLocks/>
          </p:cNvCxnSpPr>
          <p:nvPr/>
        </p:nvCxnSpPr>
        <p:spPr>
          <a:xfrm>
            <a:off x="6491489" y="2048153"/>
            <a:ext cx="412124" cy="208085"/>
          </a:xfrm>
          <a:prstGeom prst="bentConnector3">
            <a:avLst/>
          </a:prstGeom>
          <a:ln w="38100"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B3B1451-3201-45DF-B502-6CC309F3C7A0}"/>
              </a:ext>
            </a:extLst>
          </p:cNvPr>
          <p:cNvSpPr txBox="1"/>
          <p:nvPr/>
        </p:nvSpPr>
        <p:spPr>
          <a:xfrm>
            <a:off x="1063312" y="3204945"/>
            <a:ext cx="7017376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600"/>
              </a:spcBef>
            </a:pPr>
            <a:r>
              <a:rPr lang="en-US" dirty="0"/>
              <a:t>Under HTTPS, data is encrypted before being sent and decrypted when received using a public key mechanism that allows both ends to agree on a secret session key.</a:t>
            </a:r>
          </a:p>
          <a:p>
            <a:pPr>
              <a:spcBef>
                <a:spcPts val="1600"/>
              </a:spcBef>
            </a:pPr>
            <a:r>
              <a:rPr lang="en-US" dirty="0"/>
              <a:t>Done using a Secure Socket Layer (SSL) wrapper around a regular socket.</a:t>
            </a:r>
          </a:p>
          <a:p>
            <a:pPr>
              <a:spcBef>
                <a:spcPts val="1600"/>
              </a:spcBef>
            </a:pPr>
            <a:r>
              <a:rPr lang="en-US" dirty="0"/>
              <a:t>Here, we’ll use the OpenSSL library.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5734A-F223-4DE8-BBE8-D63B59AC76CB}"/>
              </a:ext>
            </a:extLst>
          </p:cNvPr>
          <p:cNvSpPr txBox="1"/>
          <p:nvPr/>
        </p:nvSpPr>
        <p:spPr>
          <a:xfrm>
            <a:off x="3261926" y="1361678"/>
            <a:ext cx="206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HTTPS over TCP/IP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B01B44-8FB5-4043-9DFF-F38712E4CC10}"/>
              </a:ext>
            </a:extLst>
          </p:cNvPr>
          <p:cNvSpPr txBox="1"/>
          <p:nvPr/>
        </p:nvSpPr>
        <p:spPr>
          <a:xfrm>
            <a:off x="1626572" y="1303315"/>
            <a:ext cx="113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encrypted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46071F-EDA4-4A64-8372-B6B2359BD9F4}"/>
              </a:ext>
            </a:extLst>
          </p:cNvPr>
          <p:cNvSpPr txBox="1"/>
          <p:nvPr/>
        </p:nvSpPr>
        <p:spPr>
          <a:xfrm>
            <a:off x="1626572" y="2351538"/>
            <a:ext cx="113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4AA0EB-0C9B-4287-9863-941FB6FCF54E}"/>
              </a:ext>
            </a:extLst>
          </p:cNvPr>
          <p:cNvSpPr txBox="1"/>
          <p:nvPr/>
        </p:nvSpPr>
        <p:spPr>
          <a:xfrm>
            <a:off x="6283281" y="2351538"/>
            <a:ext cx="113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encrypted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066242-340F-4DD3-9884-68194E81536A}"/>
              </a:ext>
            </a:extLst>
          </p:cNvPr>
          <p:cNvSpPr txBox="1"/>
          <p:nvPr/>
        </p:nvSpPr>
        <p:spPr>
          <a:xfrm>
            <a:off x="6283280" y="1280510"/>
            <a:ext cx="113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decrypted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283BCB-F1C5-4B06-B1F9-BA825A6E98C9}"/>
              </a:ext>
            </a:extLst>
          </p:cNvPr>
          <p:cNvSpPr/>
          <p:nvPr/>
        </p:nvSpPr>
        <p:spPr>
          <a:xfrm>
            <a:off x="1820936" y="1648496"/>
            <a:ext cx="276711" cy="731520"/>
          </a:xfrm>
          <a:prstGeom prst="rect">
            <a:avLst/>
          </a:prstGeom>
          <a:solidFill>
            <a:srgbClr val="FF99CC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2C25DC-D255-4A1C-84F2-C4DB15AB025D}"/>
              </a:ext>
            </a:extLst>
          </p:cNvPr>
          <p:cNvSpPr/>
          <p:nvPr/>
        </p:nvSpPr>
        <p:spPr>
          <a:xfrm>
            <a:off x="7017421" y="1636904"/>
            <a:ext cx="287400" cy="727572"/>
          </a:xfrm>
          <a:prstGeom prst="rect">
            <a:avLst/>
          </a:prstGeom>
          <a:solidFill>
            <a:srgbClr val="FF99CC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606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EA6D01C-7573-43DB-BF1E-D51A2EA2AEA1}"/>
              </a:ext>
            </a:extLst>
          </p:cNvPr>
          <p:cNvSpPr/>
          <p:nvPr/>
        </p:nvSpPr>
        <p:spPr>
          <a:xfrm>
            <a:off x="2777007" y="1867436"/>
            <a:ext cx="3589986" cy="270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FDBDE7-2FB8-4C6E-98EE-273A3AA04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A44C1C-FC01-499A-9F22-3AE73F6A3050}"/>
              </a:ext>
            </a:extLst>
          </p:cNvPr>
          <p:cNvSpPr txBox="1"/>
          <p:nvPr/>
        </p:nvSpPr>
        <p:spPr>
          <a:xfrm>
            <a:off x="577941" y="1648496"/>
            <a:ext cx="151970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Browser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41C207-7C05-431C-AC1A-79296B8C9A23}"/>
              </a:ext>
            </a:extLst>
          </p:cNvPr>
          <p:cNvSpPr txBox="1"/>
          <p:nvPr/>
        </p:nvSpPr>
        <p:spPr>
          <a:xfrm>
            <a:off x="7017420" y="1636904"/>
            <a:ext cx="151970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Website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19035DA-B667-47A3-A8DA-89FEEBEB6A4E}"/>
              </a:ext>
            </a:extLst>
          </p:cNvPr>
          <p:cNvSpPr/>
          <p:nvPr/>
        </p:nvSpPr>
        <p:spPr>
          <a:xfrm>
            <a:off x="2683636" y="1867436"/>
            <a:ext cx="186743" cy="2704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AC7EA3-E973-4D0B-B29D-C15FA6458AB6}"/>
              </a:ext>
            </a:extLst>
          </p:cNvPr>
          <p:cNvSpPr/>
          <p:nvPr/>
        </p:nvSpPr>
        <p:spPr>
          <a:xfrm>
            <a:off x="6283281" y="1867436"/>
            <a:ext cx="186743" cy="2704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0A549782-064E-4147-91B1-7C44619BE2E3}"/>
              </a:ext>
            </a:extLst>
          </p:cNvPr>
          <p:cNvCxnSpPr/>
          <p:nvPr/>
        </p:nvCxnSpPr>
        <p:spPr>
          <a:xfrm>
            <a:off x="2174920" y="1737361"/>
            <a:ext cx="437882" cy="188030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EC3630F5-18DB-46E3-9F29-7AD8EC1DFBCA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02266" y="1731011"/>
            <a:ext cx="418473" cy="194380"/>
          </a:xfrm>
          <a:prstGeom prst="bentConnector3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018948AA-1190-4D16-80F3-5148D105AB62}"/>
              </a:ext>
            </a:extLst>
          </p:cNvPr>
          <p:cNvCxnSpPr>
            <a:cxnSpLocks/>
          </p:cNvCxnSpPr>
          <p:nvPr/>
        </p:nvCxnSpPr>
        <p:spPr>
          <a:xfrm flipV="1">
            <a:off x="2174920" y="2055007"/>
            <a:ext cx="422811" cy="194379"/>
          </a:xfrm>
          <a:prstGeom prst="bentConnector3">
            <a:avLst/>
          </a:prstGeom>
          <a:ln w="38100"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39D06EA9-9722-4606-ADD0-487713729D71}"/>
              </a:ext>
            </a:extLst>
          </p:cNvPr>
          <p:cNvCxnSpPr>
            <a:cxnSpLocks/>
          </p:cNvCxnSpPr>
          <p:nvPr/>
        </p:nvCxnSpPr>
        <p:spPr>
          <a:xfrm>
            <a:off x="6491489" y="2048153"/>
            <a:ext cx="412124" cy="208085"/>
          </a:xfrm>
          <a:prstGeom prst="bentConnector3">
            <a:avLst/>
          </a:prstGeom>
          <a:ln w="38100"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B3B1451-3201-45DF-B502-6CC309F3C7A0}"/>
              </a:ext>
            </a:extLst>
          </p:cNvPr>
          <p:cNvSpPr txBox="1"/>
          <p:nvPr/>
        </p:nvSpPr>
        <p:spPr>
          <a:xfrm>
            <a:off x="1063312" y="2951401"/>
            <a:ext cx="7017376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/>
              <a:t>To read a page from a website: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/>
              <a:t>Look up the TCP/IP address of the website.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/>
              <a:t>Create a socket.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/>
              <a:t>Connect the socket to that address.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/>
              <a:t>Send a GET message to request the page.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/>
              <a:t>Read what comes back.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58596E-9264-4AA7-BC82-94B34A7D4DEB}"/>
              </a:ext>
            </a:extLst>
          </p:cNvPr>
          <p:cNvSpPr txBox="1"/>
          <p:nvPr/>
        </p:nvSpPr>
        <p:spPr>
          <a:xfrm>
            <a:off x="3261926" y="1361678"/>
            <a:ext cx="206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HTTP over TCP/IP</a:t>
            </a:r>
          </a:p>
        </p:txBody>
      </p:sp>
    </p:spTree>
    <p:extLst>
      <p:ext uri="{BB962C8B-B14F-4D97-AF65-F5344CB8AC3E}">
        <p14:creationId xmlns:p14="http://schemas.microsoft.com/office/powerpoint/2010/main" val="3029467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FDBDE7-2FB8-4C6E-98EE-273A3AA04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3B1451-3201-45DF-B502-6CC309F3C7A0}"/>
              </a:ext>
            </a:extLst>
          </p:cNvPr>
          <p:cNvSpPr txBox="1"/>
          <p:nvPr/>
        </p:nvSpPr>
        <p:spPr>
          <a:xfrm>
            <a:off x="1063312" y="2951401"/>
            <a:ext cx="701737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/>
              <a:t>To read a page from a website: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/>
              <a:t>Look up the TCP/IP address of the website.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/>
              <a:t>Create a socket.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/>
              <a:t>Connect the socket to that address.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Build an SSL layer and establish a secure connection.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/>
              <a:t>Send a GET message to request the page.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/>
              <a:t>Read what comes back.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D1873D-6459-4475-AB6D-8ADC2323149D}"/>
              </a:ext>
            </a:extLst>
          </p:cNvPr>
          <p:cNvSpPr/>
          <p:nvPr/>
        </p:nvSpPr>
        <p:spPr>
          <a:xfrm>
            <a:off x="2777007" y="1867436"/>
            <a:ext cx="3589986" cy="2704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D0747F-BEAA-4800-A6EE-76EE06368B57}"/>
              </a:ext>
            </a:extLst>
          </p:cNvPr>
          <p:cNvSpPr txBox="1"/>
          <p:nvPr/>
        </p:nvSpPr>
        <p:spPr>
          <a:xfrm>
            <a:off x="577941" y="1648496"/>
            <a:ext cx="151970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Browser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44B432-E614-42FB-9B24-3B724D6C6EC9}"/>
              </a:ext>
            </a:extLst>
          </p:cNvPr>
          <p:cNvSpPr txBox="1"/>
          <p:nvPr/>
        </p:nvSpPr>
        <p:spPr>
          <a:xfrm>
            <a:off x="7017420" y="1636904"/>
            <a:ext cx="1519707" cy="731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/>
              <a:t>Website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C09EE02-9287-4604-9B90-18A69C914C03}"/>
              </a:ext>
            </a:extLst>
          </p:cNvPr>
          <p:cNvSpPr/>
          <p:nvPr/>
        </p:nvSpPr>
        <p:spPr>
          <a:xfrm>
            <a:off x="2683636" y="1867436"/>
            <a:ext cx="186743" cy="2704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538F1AE-F404-4688-B368-5CDAA02D7B66}"/>
              </a:ext>
            </a:extLst>
          </p:cNvPr>
          <p:cNvSpPr/>
          <p:nvPr/>
        </p:nvSpPr>
        <p:spPr>
          <a:xfrm>
            <a:off x="6283281" y="1867436"/>
            <a:ext cx="186743" cy="27045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EB839876-D85F-4A36-BEFD-53E6D8AE7B56}"/>
              </a:ext>
            </a:extLst>
          </p:cNvPr>
          <p:cNvCxnSpPr/>
          <p:nvPr/>
        </p:nvCxnSpPr>
        <p:spPr>
          <a:xfrm>
            <a:off x="2174920" y="1737361"/>
            <a:ext cx="437882" cy="188030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9FCED895-2D46-46A4-BA5C-8B8BE9437F05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02266" y="1731011"/>
            <a:ext cx="418473" cy="194380"/>
          </a:xfrm>
          <a:prstGeom prst="bentConnector3">
            <a:avLst/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60150B39-805F-400B-AAA8-219244636279}"/>
              </a:ext>
            </a:extLst>
          </p:cNvPr>
          <p:cNvCxnSpPr>
            <a:cxnSpLocks/>
          </p:cNvCxnSpPr>
          <p:nvPr/>
        </p:nvCxnSpPr>
        <p:spPr>
          <a:xfrm flipV="1">
            <a:off x="2174920" y="2055007"/>
            <a:ext cx="422811" cy="194379"/>
          </a:xfrm>
          <a:prstGeom prst="bentConnector3">
            <a:avLst/>
          </a:prstGeom>
          <a:ln w="38100"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4BD796C9-6408-45F0-89FC-584FA1612E8B}"/>
              </a:ext>
            </a:extLst>
          </p:cNvPr>
          <p:cNvCxnSpPr>
            <a:cxnSpLocks/>
          </p:cNvCxnSpPr>
          <p:nvPr/>
        </p:nvCxnSpPr>
        <p:spPr>
          <a:xfrm>
            <a:off x="6491489" y="2048153"/>
            <a:ext cx="412124" cy="208085"/>
          </a:xfrm>
          <a:prstGeom prst="bentConnector3">
            <a:avLst/>
          </a:prstGeom>
          <a:ln w="38100">
            <a:solidFill>
              <a:srgbClr val="7030A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DCBCD7A-E7B4-4544-8334-E859A71990FE}"/>
              </a:ext>
            </a:extLst>
          </p:cNvPr>
          <p:cNvSpPr txBox="1"/>
          <p:nvPr/>
        </p:nvSpPr>
        <p:spPr>
          <a:xfrm>
            <a:off x="3261926" y="1361678"/>
            <a:ext cx="206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HTTPS over TCP/IP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0C97C96-2C8D-4FE5-B171-A56EF92722A6}"/>
              </a:ext>
            </a:extLst>
          </p:cNvPr>
          <p:cNvSpPr txBox="1"/>
          <p:nvPr/>
        </p:nvSpPr>
        <p:spPr>
          <a:xfrm>
            <a:off x="1626572" y="1303315"/>
            <a:ext cx="113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encrypted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1E75C5-B519-49E7-90D9-F35359EDCAEA}"/>
              </a:ext>
            </a:extLst>
          </p:cNvPr>
          <p:cNvSpPr txBox="1"/>
          <p:nvPr/>
        </p:nvSpPr>
        <p:spPr>
          <a:xfrm>
            <a:off x="1626572" y="2351538"/>
            <a:ext cx="113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6175795-903E-4138-AB1D-E6BD84164E88}"/>
              </a:ext>
            </a:extLst>
          </p:cNvPr>
          <p:cNvSpPr txBox="1"/>
          <p:nvPr/>
        </p:nvSpPr>
        <p:spPr>
          <a:xfrm>
            <a:off x="6283281" y="2351538"/>
            <a:ext cx="113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encrypted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1E55A05-62A6-40C7-AC0B-C641F6E7E64A}"/>
              </a:ext>
            </a:extLst>
          </p:cNvPr>
          <p:cNvSpPr txBox="1"/>
          <p:nvPr/>
        </p:nvSpPr>
        <p:spPr>
          <a:xfrm>
            <a:off x="6283280" y="1280510"/>
            <a:ext cx="113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decrypted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7075763-85E0-4F73-9B0F-FD81AAD744F0}"/>
              </a:ext>
            </a:extLst>
          </p:cNvPr>
          <p:cNvSpPr/>
          <p:nvPr/>
        </p:nvSpPr>
        <p:spPr>
          <a:xfrm>
            <a:off x="1820936" y="1648496"/>
            <a:ext cx="276711" cy="731520"/>
          </a:xfrm>
          <a:prstGeom prst="rect">
            <a:avLst/>
          </a:prstGeom>
          <a:solidFill>
            <a:srgbClr val="FF99CC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DDD0CD7-2A04-43C3-BEF5-5BC11746C990}"/>
              </a:ext>
            </a:extLst>
          </p:cNvPr>
          <p:cNvSpPr/>
          <p:nvPr/>
        </p:nvSpPr>
        <p:spPr>
          <a:xfrm>
            <a:off x="7017421" y="1636904"/>
            <a:ext cx="287400" cy="727572"/>
          </a:xfrm>
          <a:prstGeom prst="rect">
            <a:avLst/>
          </a:prstGeom>
          <a:solidFill>
            <a:srgbClr val="FF99CC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511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27CC1-5F0E-4171-A90A-0E71EA75E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secret communications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D2FE0-5D07-4769-8530-C21B56C95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185745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Traditionally, two parties would have to agree on a method and key for secret communications.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A book owned by both parties might be used with messages encrypted as references to page, line and word numbers, </a:t>
            </a:r>
            <a:r>
              <a:rPr lang="en-US" sz="2400" i="1" dirty="0"/>
              <a:t>PPPLLWW</a:t>
            </a:r>
            <a:r>
              <a:rPr lang="en-US" sz="2400" dirty="0"/>
              <a:t>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Mechanical methods like the German Enigma relied on secret hardware and a key.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Problems: </a:t>
            </a:r>
          </a:p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You need a way of communicating securely how you'll do it before you can do it.</a:t>
            </a:r>
          </a:p>
          <a:p>
            <a:pPr marL="457200" indent="-45720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Secrecy depends on the secrecy of both the key and the method.</a:t>
            </a:r>
          </a:p>
        </p:txBody>
      </p:sp>
      <p:pic>
        <p:nvPicPr>
          <p:cNvPr id="1026" name="Picture 2" descr="https://upload.wikimedia.org/wikipedia/commons/b/bd/Enigma_%28crittografia%29_-_Museo_scienza_e_tecnologia_Milano.jpg">
            <a:extLst>
              <a:ext uri="{FF2B5EF4-FFF2-40B4-BE49-F238E27FC236}">
                <a16:creationId xmlns:a16="http://schemas.microsoft.com/office/drawing/2014/main" id="{EE6B92DE-4A84-4C8F-A05E-27E269B39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978" y="1600200"/>
            <a:ext cx="3850822" cy="419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885F93-40D8-4D49-B08A-7F91D6EBBE09}"/>
              </a:ext>
            </a:extLst>
          </p:cNvPr>
          <p:cNvSpPr txBox="1"/>
          <p:nvPr/>
        </p:nvSpPr>
        <p:spPr>
          <a:xfrm>
            <a:off x="1483568" y="6398696"/>
            <a:ext cx="5994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source: </a:t>
            </a:r>
            <a:r>
              <a:rPr lang="en-US" dirty="0">
                <a:hlinkClick r:id="rId4"/>
              </a:rPr>
              <a:t>https://en.wikipedia.org/wiki/Enigma_machine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9945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8B19D-8352-473C-B018-5F87A732D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insights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1C54DE1-9306-4A25-B394-416806AE5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sz="2000" dirty="0"/>
              <a:t>The security of the system should only depend on secrecy of the key, not the secrecy of the method.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sz="2000" dirty="0"/>
              <a:t>It should be possible for anyone to see how messages are encrypted, given the key, but without the key, knowing how it's done isn't helpful in breaking the message.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240225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97264-E497-4E3E-80BF-E14BB3385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Diffie-Hellman key exchange, 1976 </a:t>
            </a:r>
          </a:p>
        </p:txBody>
      </p:sp>
      <p:pic>
        <p:nvPicPr>
          <p:cNvPr id="2050" name="Picture 2" descr="https://upload.wikimedia.org/wikipedia/commons/d/d4/Martin-Hellman.jpg">
            <a:extLst>
              <a:ext uri="{FF2B5EF4-FFF2-40B4-BE49-F238E27FC236}">
                <a16:creationId xmlns:a16="http://schemas.microsoft.com/office/drawing/2014/main" id="{AF95FE22-2E40-4DB5-BC59-4E0CBB110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906369"/>
            <a:ext cx="2286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0/0c/Whitfield_Diffie_Royal_Society.jpg">
            <a:extLst>
              <a:ext uri="{FF2B5EF4-FFF2-40B4-BE49-F238E27FC236}">
                <a16:creationId xmlns:a16="http://schemas.microsoft.com/office/drawing/2014/main" id="{5B4253DD-FE37-4111-87D1-DA9D31780A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5" t="3767" r="18741" b="45054"/>
          <a:stretch/>
        </p:blipFill>
        <p:spPr bwMode="auto">
          <a:xfrm>
            <a:off x="520182" y="1906369"/>
            <a:ext cx="2286000" cy="266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984E0AC-E254-43C3-B22B-D01F2F39EC57}"/>
              </a:ext>
            </a:extLst>
          </p:cNvPr>
          <p:cNvSpPr/>
          <p:nvPr/>
        </p:nvSpPr>
        <p:spPr>
          <a:xfrm>
            <a:off x="1528627" y="5724948"/>
            <a:ext cx="555440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0" indent="-1371600"/>
            <a:r>
              <a:rPr lang="en-US" sz="1600" dirty="0"/>
              <a:t>Image sources:	</a:t>
            </a:r>
            <a:r>
              <a:rPr lang="en-US" sz="1600" dirty="0">
                <a:hlinkClick r:id="rId5"/>
              </a:rPr>
              <a:t>https://en.wikipedia.org/wiki/Whitfield_Diffie</a:t>
            </a:r>
            <a:br>
              <a:rPr lang="en-US" sz="1600" dirty="0"/>
            </a:br>
            <a:r>
              <a:rPr lang="en-US" sz="1600" dirty="0">
                <a:hlinkClick r:id="rId6"/>
              </a:rPr>
              <a:t>https://en.wikipedia.org/wiki/Martin_Hellman</a:t>
            </a:r>
            <a:br>
              <a:rPr lang="en-US" sz="1600" dirty="0"/>
            </a:br>
            <a:r>
              <a:rPr lang="en-US" sz="1600" dirty="0">
                <a:hlinkClick r:id="rId7"/>
              </a:rPr>
              <a:t>https://en.wikipedia.org/wiki/Ralph_Merkle</a:t>
            </a:r>
            <a:endParaRPr lang="en-US" sz="1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3048E9-5D5E-4081-A345-836C055ED98F}"/>
              </a:ext>
            </a:extLst>
          </p:cNvPr>
          <p:cNvSpPr/>
          <p:nvPr/>
        </p:nvSpPr>
        <p:spPr>
          <a:xfrm>
            <a:off x="967467" y="4615357"/>
            <a:ext cx="1610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+mj-lt"/>
              </a:rPr>
              <a:t>Whitfield Diffie</a:t>
            </a:r>
            <a:endParaRPr lang="en-US" b="0" i="0" dirty="0">
              <a:solidFill>
                <a:srgbClr val="000000"/>
              </a:solidFill>
              <a:effectLst/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14A5D6-F586-4FF2-9683-FD79541F5183}"/>
              </a:ext>
            </a:extLst>
          </p:cNvPr>
          <p:cNvSpPr/>
          <p:nvPr/>
        </p:nvSpPr>
        <p:spPr>
          <a:xfrm>
            <a:off x="3679303" y="4615358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Martin Hellman</a:t>
            </a:r>
          </a:p>
        </p:txBody>
      </p:sp>
      <p:pic>
        <p:nvPicPr>
          <p:cNvPr id="2054" name="Picture 6" descr="https://upload.wikimedia.org/wikipedia/commons/c/c2/Ralph_Merkle.png">
            <a:extLst>
              <a:ext uri="{FF2B5EF4-FFF2-40B4-BE49-F238E27FC236}">
                <a16:creationId xmlns:a16="http://schemas.microsoft.com/office/drawing/2014/main" id="{190A6D45-DBDB-4CD9-86A7-6E9467395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13" t="-1077" b="27888"/>
          <a:stretch/>
        </p:blipFill>
        <p:spPr bwMode="auto">
          <a:xfrm>
            <a:off x="6313616" y="1875684"/>
            <a:ext cx="2296553" cy="269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F3E2071-34C8-4B88-9FA6-88F9B817D02E}"/>
              </a:ext>
            </a:extLst>
          </p:cNvPr>
          <p:cNvSpPr/>
          <p:nvPr/>
        </p:nvSpPr>
        <p:spPr>
          <a:xfrm>
            <a:off x="6756489" y="4573368"/>
            <a:ext cx="1435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Ralph Merkle</a:t>
            </a:r>
          </a:p>
        </p:txBody>
      </p:sp>
    </p:spTree>
    <p:extLst>
      <p:ext uri="{BB962C8B-B14F-4D97-AF65-F5344CB8AC3E}">
        <p14:creationId xmlns:p14="http://schemas.microsoft.com/office/powerpoint/2010/main" val="9489426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E903A0B-E301-40A5-9472-F4081F12F5A0}"/>
              </a:ext>
            </a:extLst>
          </p:cNvPr>
          <p:cNvSpPr/>
          <p:nvPr/>
        </p:nvSpPr>
        <p:spPr>
          <a:xfrm>
            <a:off x="1075060" y="4567725"/>
            <a:ext cx="1160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Ron </a:t>
            </a:r>
            <a:r>
              <a:rPr lang="en-US" dirty="0" err="1"/>
              <a:t>Rivest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0116E1-5ED2-43D9-8D34-FA1FDE30D186}"/>
              </a:ext>
            </a:extLst>
          </p:cNvPr>
          <p:cNvSpPr/>
          <p:nvPr/>
        </p:nvSpPr>
        <p:spPr>
          <a:xfrm>
            <a:off x="1732341" y="5829879"/>
            <a:ext cx="56041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0" indent="-1371600"/>
            <a:r>
              <a:rPr lang="en-US" sz="1600" dirty="0"/>
              <a:t>Image sources:	</a:t>
            </a:r>
            <a:r>
              <a:rPr lang="en-US" sz="1600" dirty="0">
                <a:hlinkClick r:id="rId3"/>
              </a:rPr>
              <a:t>https://en.wikipedia.org/wiki/Ron_Rivest</a:t>
            </a:r>
            <a:br>
              <a:rPr lang="en-US" sz="1600" dirty="0"/>
            </a:br>
            <a:r>
              <a:rPr lang="en-US" sz="1600" dirty="0">
                <a:hlinkClick r:id="rId4"/>
              </a:rPr>
              <a:t>https://en.wikipedia.org/wiki/Adi_Shamir</a:t>
            </a:r>
            <a:br>
              <a:rPr lang="en-US" sz="1600" dirty="0"/>
            </a:br>
            <a:r>
              <a:rPr lang="en-US" sz="1600" dirty="0">
                <a:hlinkClick r:id="rId5"/>
              </a:rPr>
              <a:t>https://en.wikipedia.org/wiki/Leonard_Adleman</a:t>
            </a: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FFF2EB-95D0-4CFD-9200-6CCED150EE4A}"/>
              </a:ext>
            </a:extLst>
          </p:cNvPr>
          <p:cNvSpPr/>
          <p:nvPr/>
        </p:nvSpPr>
        <p:spPr>
          <a:xfrm>
            <a:off x="3971515" y="4567725"/>
            <a:ext cx="1200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Adi Shamir</a:t>
            </a:r>
          </a:p>
        </p:txBody>
      </p:sp>
      <p:pic>
        <p:nvPicPr>
          <p:cNvPr id="10" name="Picture 2" descr="https://upload.wikimedia.org/wikipedia/commons/7/79/Ronald_L_Rivest_photo.jpg">
            <a:extLst>
              <a:ext uri="{FF2B5EF4-FFF2-40B4-BE49-F238E27FC236}">
                <a16:creationId xmlns:a16="http://schemas.microsoft.com/office/drawing/2014/main" id="{C9F40D49-29FE-4A1E-AA4E-B7447D8F9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" t="-53" r="9341" b="53"/>
          <a:stretch/>
        </p:blipFill>
        <p:spPr bwMode="auto">
          <a:xfrm>
            <a:off x="520182" y="1924681"/>
            <a:ext cx="2270716" cy="264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upload.wikimedia.org/wikipedia/commons/1/1e/Adi_Shamir_at_TU_Darmstadt_%282013%29.jpg">
            <a:extLst>
              <a:ext uri="{FF2B5EF4-FFF2-40B4-BE49-F238E27FC236}">
                <a16:creationId xmlns:a16="http://schemas.microsoft.com/office/drawing/2014/main" id="{37C8BE0A-5146-4C91-A96F-73CDF08649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3" b="14666"/>
          <a:stretch/>
        </p:blipFill>
        <p:spPr bwMode="auto">
          <a:xfrm>
            <a:off x="3429000" y="1904089"/>
            <a:ext cx="2286000" cy="266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s://upload.wikimedia.org/wikipedia/commons/a/af/Len-mankin-pic.jpg">
            <a:extLst>
              <a:ext uri="{FF2B5EF4-FFF2-40B4-BE49-F238E27FC236}">
                <a16:creationId xmlns:a16="http://schemas.microsoft.com/office/drawing/2014/main" id="{C249DBA9-93EC-4955-B2FA-2986C2382B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7492" r="487" b="24400"/>
          <a:stretch/>
        </p:blipFill>
        <p:spPr bwMode="auto">
          <a:xfrm>
            <a:off x="6313615" y="1918828"/>
            <a:ext cx="2296553" cy="265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F3DFD91-E22C-407B-AD69-B527BB6F170C}"/>
              </a:ext>
            </a:extLst>
          </p:cNvPr>
          <p:cNvSpPr/>
          <p:nvPr/>
        </p:nvSpPr>
        <p:spPr>
          <a:xfrm>
            <a:off x="6539972" y="4564986"/>
            <a:ext cx="18438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Leonard </a:t>
            </a:r>
            <a:r>
              <a:rPr lang="en-US" dirty="0" err="1"/>
              <a:t>Adleman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35780DA-62E4-4504-AED5-18DB5BC4DDB8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RSA public key encryption, 1978</a:t>
            </a:r>
          </a:p>
        </p:txBody>
      </p:sp>
    </p:spTree>
    <p:extLst>
      <p:ext uri="{BB962C8B-B14F-4D97-AF65-F5344CB8AC3E}">
        <p14:creationId xmlns:p14="http://schemas.microsoft.com/office/powerpoint/2010/main" val="40884434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97264-E497-4E3E-80BF-E14BB3385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key encryption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DCC25-6186-4348-A49B-9A7404060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2000"/>
              </a:spcBef>
              <a:buNone/>
            </a:pPr>
            <a:r>
              <a:rPr lang="en-US" sz="2000" dirty="0"/>
              <a:t>Uses pairs of private and public keys that are related by a mathematical formula that’s hard to reverse, e.g., factoring of very large numbers.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sz="2000" dirty="0"/>
              <a:t>To get started: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000" dirty="0"/>
              <a:t>I create (or pick) a private key which I keep secret,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000" dirty="0"/>
              <a:t>I use that to create a public key, which I can share with the world.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sz="2000" dirty="0"/>
              <a:t>If I want to send you an encrypted message: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000" dirty="0"/>
              <a:t>I encrypt using my private key and your public key.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000" dirty="0"/>
              <a:t>You decrypt using my public key and your private key. 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sz="2000" i="1" dirty="0">
                <a:solidFill>
                  <a:srgbClr val="C00000"/>
                </a:solidFill>
              </a:rPr>
              <a:t>Does not require a secure channel for initial exchange of secret keys.</a:t>
            </a:r>
          </a:p>
        </p:txBody>
      </p:sp>
    </p:spTree>
    <p:extLst>
      <p:ext uri="{BB962C8B-B14F-4D97-AF65-F5344CB8AC3E}">
        <p14:creationId xmlns:p14="http://schemas.microsoft.com/office/powerpoint/2010/main" val="15234821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B2733-5162-D5DC-E17A-6953BB1A7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encryption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FD63A-5060-1BCE-7471-72817D8F1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5" y="1624011"/>
            <a:ext cx="3610051" cy="4525963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2000" dirty="0">
                <a:solidFill>
                  <a:srgbClr val="C00000"/>
                </a:solidFill>
              </a:rPr>
              <a:t>Symmetric</a:t>
            </a:r>
          </a:p>
          <a:p>
            <a:pPr>
              <a:spcBef>
                <a:spcPts val="400"/>
              </a:spcBef>
            </a:pPr>
            <a:r>
              <a:rPr lang="en-US" sz="2000" dirty="0"/>
              <a:t>Uses one key</a:t>
            </a:r>
          </a:p>
          <a:p>
            <a:pPr>
              <a:spcBef>
                <a:spcPts val="400"/>
              </a:spcBef>
            </a:pPr>
            <a:r>
              <a:rPr lang="en-US" sz="2000" dirty="0"/>
              <a:t>Key must already be shared</a:t>
            </a:r>
          </a:p>
          <a:p>
            <a:pPr>
              <a:spcBef>
                <a:spcPts val="400"/>
              </a:spcBef>
            </a:pPr>
            <a:r>
              <a:rPr lang="en-US" sz="2000" dirty="0"/>
              <a:t>Much faster</a:t>
            </a:r>
          </a:p>
          <a:p>
            <a:pPr>
              <a:spcBef>
                <a:spcPts val="400"/>
              </a:spcBef>
            </a:pPr>
            <a:r>
              <a:rPr lang="en-US" sz="2000" dirty="0"/>
              <a:t>Short 128 to 256 bit keys</a:t>
            </a:r>
          </a:p>
          <a:p>
            <a:pPr>
              <a:spcBef>
                <a:spcPts val="400"/>
              </a:spcBef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5D20FE-A3B5-914B-6B53-A03E99EBF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9D20A48-5E55-D659-4AE0-AAE12754BBD2}"/>
              </a:ext>
            </a:extLst>
          </p:cNvPr>
          <p:cNvSpPr txBox="1">
            <a:spLocks/>
          </p:cNvSpPr>
          <p:nvPr/>
        </p:nvSpPr>
        <p:spPr>
          <a:xfrm>
            <a:off x="4930445" y="1624012"/>
            <a:ext cx="375635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15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4763" algn="l" defTabSz="914400" rtl="0" eaLnBrk="1" latinLnBrk="0" hangingPunct="1">
              <a:spcBef>
                <a:spcPts val="1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6363" indent="-3175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</a:pPr>
            <a:r>
              <a:rPr lang="en-US" sz="2000" dirty="0">
                <a:solidFill>
                  <a:srgbClr val="C00000"/>
                </a:solidFill>
              </a:rPr>
              <a:t>Asymmetric</a:t>
            </a:r>
          </a:p>
          <a:p>
            <a:pPr>
              <a:spcBef>
                <a:spcPts val="400"/>
              </a:spcBef>
            </a:pPr>
            <a:r>
              <a:rPr lang="en-US" sz="2000" dirty="0"/>
              <a:t>Uses two keys, public and private</a:t>
            </a:r>
          </a:p>
          <a:p>
            <a:pPr>
              <a:spcBef>
                <a:spcPts val="400"/>
              </a:spcBef>
            </a:pPr>
            <a:r>
              <a:rPr lang="en-US" sz="2000" dirty="0"/>
              <a:t>Does not require previous sharing</a:t>
            </a:r>
          </a:p>
          <a:p>
            <a:pPr>
              <a:spcBef>
                <a:spcPts val="400"/>
              </a:spcBef>
            </a:pPr>
            <a:r>
              <a:rPr lang="en-US" sz="2000" dirty="0"/>
              <a:t>Slow</a:t>
            </a:r>
          </a:p>
          <a:p>
            <a:pPr>
              <a:spcBef>
                <a:spcPts val="400"/>
              </a:spcBef>
            </a:pPr>
            <a:r>
              <a:rPr lang="en-US" sz="2000" dirty="0"/>
              <a:t>Very long 2048+ bit keys</a:t>
            </a:r>
          </a:p>
          <a:p>
            <a:pPr>
              <a:spcBef>
                <a:spcPts val="40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120128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0B9F7-F2E2-3520-842E-08F217F6F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46CB2-AA7C-EA14-A7DF-F9D0AE19B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1590"/>
            <a:ext cx="8229600" cy="617800"/>
          </a:xfrm>
        </p:spPr>
        <p:txBody>
          <a:bodyPr anchor="t">
            <a:noAutofit/>
          </a:bodyPr>
          <a:lstStyle/>
          <a:p>
            <a:r>
              <a:rPr lang="en-US" sz="2800" dirty="0"/>
              <a:t>SSL / TLS Handshake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DE9715-8B33-20DB-19FE-5135047D304E}"/>
              </a:ext>
            </a:extLst>
          </p:cNvPr>
          <p:cNvSpPr/>
          <p:nvPr/>
        </p:nvSpPr>
        <p:spPr>
          <a:xfrm>
            <a:off x="324741" y="1263724"/>
            <a:ext cx="1051132" cy="50621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7B634A-5598-4E83-29B1-32750B3D1FC5}"/>
              </a:ext>
            </a:extLst>
          </p:cNvPr>
          <p:cNvSpPr txBox="1"/>
          <p:nvPr/>
        </p:nvSpPr>
        <p:spPr>
          <a:xfrm>
            <a:off x="1630007" y="3864804"/>
            <a:ext cx="5859058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Both use the pre-master key to compute a shared secret key.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75ABC4-90D5-EAC6-5C0C-ADAB7A726367}"/>
              </a:ext>
            </a:extLst>
          </p:cNvPr>
          <p:cNvSpPr txBox="1"/>
          <p:nvPr/>
        </p:nvSpPr>
        <p:spPr>
          <a:xfrm>
            <a:off x="1630005" y="5741143"/>
            <a:ext cx="5859058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Both use encryption using the shared secret for the rest of the session.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3D4512-72B1-B603-E1CF-2CE672EEF307}"/>
              </a:ext>
            </a:extLst>
          </p:cNvPr>
          <p:cNvSpPr txBox="1"/>
          <p:nvPr/>
        </p:nvSpPr>
        <p:spPr>
          <a:xfrm>
            <a:off x="324741" y="3102873"/>
            <a:ext cx="1001283" cy="33855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Client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5DBC64-2693-9135-C988-879DFBDA6E1C}"/>
              </a:ext>
            </a:extLst>
          </p:cNvPr>
          <p:cNvSpPr/>
          <p:nvPr/>
        </p:nvSpPr>
        <p:spPr>
          <a:xfrm>
            <a:off x="7768126" y="1263725"/>
            <a:ext cx="1051132" cy="5062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C4FB98-C0BD-49B3-96C7-56971CF8FD9E}"/>
              </a:ext>
            </a:extLst>
          </p:cNvPr>
          <p:cNvSpPr txBox="1"/>
          <p:nvPr/>
        </p:nvSpPr>
        <p:spPr>
          <a:xfrm>
            <a:off x="7754598" y="3102873"/>
            <a:ext cx="1001283" cy="33855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Server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97512058-A692-1E74-91B8-7418C725F0C2}"/>
              </a:ext>
            </a:extLst>
          </p:cNvPr>
          <p:cNvSpPr/>
          <p:nvPr/>
        </p:nvSpPr>
        <p:spPr>
          <a:xfrm>
            <a:off x="958045" y="1406722"/>
            <a:ext cx="7104129" cy="294832"/>
          </a:xfrm>
          <a:prstGeom prst="rightArrow">
            <a:avLst/>
          </a:prstGeom>
          <a:solidFill>
            <a:srgbClr val="F2DCDB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13D431-6F57-A869-76DA-17C38F8A0FB6}"/>
              </a:ext>
            </a:extLst>
          </p:cNvPr>
          <p:cNvSpPr txBox="1"/>
          <p:nvPr/>
        </p:nvSpPr>
        <p:spPr>
          <a:xfrm>
            <a:off x="1642056" y="1263726"/>
            <a:ext cx="5847010" cy="5808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Sends a message to server with a list of cipher suites and SSL/TLS versions it supports.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AE0AE26-9B0A-666A-2A57-38C4BED9D858}"/>
              </a:ext>
            </a:extLst>
          </p:cNvPr>
          <p:cNvSpPr/>
          <p:nvPr/>
        </p:nvSpPr>
        <p:spPr>
          <a:xfrm>
            <a:off x="1015997" y="2807189"/>
            <a:ext cx="7104129" cy="294832"/>
          </a:xfrm>
          <a:prstGeom prst="rightArrow">
            <a:avLst/>
          </a:prstGeom>
          <a:solidFill>
            <a:srgbClr val="F2DCDB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3B5C4E-91C9-9D3F-18F4-2255CEFF3369}"/>
              </a:ext>
            </a:extLst>
          </p:cNvPr>
          <p:cNvSpPr txBox="1"/>
          <p:nvPr/>
        </p:nvSpPr>
        <p:spPr>
          <a:xfrm>
            <a:off x="1630008" y="2683424"/>
            <a:ext cx="585905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Verifies certificate, extracts public key, uses it to encrypt a new pre-master key, which it sends to the server.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1AE0BE7-58CE-57DC-4321-B839B9061DB4}"/>
              </a:ext>
            </a:extLst>
          </p:cNvPr>
          <p:cNvSpPr/>
          <p:nvPr/>
        </p:nvSpPr>
        <p:spPr>
          <a:xfrm>
            <a:off x="1015997" y="4461836"/>
            <a:ext cx="7104129" cy="294832"/>
          </a:xfrm>
          <a:prstGeom prst="rightArrow">
            <a:avLst/>
          </a:prstGeom>
          <a:solidFill>
            <a:srgbClr val="F2DCDB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23573C-73A5-5AB7-1B89-EDD610549B83}"/>
              </a:ext>
            </a:extLst>
          </p:cNvPr>
          <p:cNvSpPr txBox="1"/>
          <p:nvPr/>
        </p:nvSpPr>
        <p:spPr>
          <a:xfrm>
            <a:off x="1630006" y="4328766"/>
            <a:ext cx="585905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Sends encrypted message announcing it's switching to encryption with the shared secret.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7C3B8249-FDC3-88A6-4CB7-274D4477D068}"/>
              </a:ext>
            </a:extLst>
          </p:cNvPr>
          <p:cNvSpPr/>
          <p:nvPr/>
        </p:nvSpPr>
        <p:spPr>
          <a:xfrm rot="10800000">
            <a:off x="1007467" y="2133094"/>
            <a:ext cx="7104129" cy="294832"/>
          </a:xfrm>
          <a:prstGeom prst="rightArrow">
            <a:avLst/>
          </a:prstGeom>
          <a:solidFill>
            <a:srgbClr val="DCE6F2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A8B3F79-982F-DC7C-E5C4-999F39056FCF}"/>
              </a:ext>
            </a:extLst>
          </p:cNvPr>
          <p:cNvSpPr/>
          <p:nvPr/>
        </p:nvSpPr>
        <p:spPr>
          <a:xfrm rot="10800000">
            <a:off x="1007465" y="5206405"/>
            <a:ext cx="7104129" cy="294832"/>
          </a:xfrm>
          <a:prstGeom prst="rightArrow">
            <a:avLst/>
          </a:prstGeom>
          <a:solidFill>
            <a:srgbClr val="DCE6F2"/>
          </a:solidFill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CFDE79-8C76-CC68-CE71-B9451546ED59}"/>
              </a:ext>
            </a:extLst>
          </p:cNvPr>
          <p:cNvSpPr txBox="1"/>
          <p:nvPr/>
        </p:nvSpPr>
        <p:spPr>
          <a:xfrm>
            <a:off x="1642056" y="1977192"/>
            <a:ext cx="584701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Chooses a cipher suite and TLS version and sends its certificate and public key.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B992B3-2090-679C-2A75-0AD25C46A8D3}"/>
              </a:ext>
            </a:extLst>
          </p:cNvPr>
          <p:cNvSpPr txBox="1"/>
          <p:nvPr/>
        </p:nvSpPr>
        <p:spPr>
          <a:xfrm>
            <a:off x="1630007" y="3400842"/>
            <a:ext cx="5859058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Uses its private key to decrypt the pre-master key.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B2CE0C-74D3-025F-6844-1613B13A55D9}"/>
              </a:ext>
            </a:extLst>
          </p:cNvPr>
          <p:cNvSpPr txBox="1"/>
          <p:nvPr/>
        </p:nvSpPr>
        <p:spPr>
          <a:xfrm>
            <a:off x="1630006" y="5042233"/>
            <a:ext cx="585905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Decrypts and verifies message, sends message encrypted with the shared secret.</a:t>
            </a:r>
          </a:p>
        </p:txBody>
      </p:sp>
    </p:spTree>
    <p:extLst>
      <p:ext uri="{BB962C8B-B14F-4D97-AF65-F5344CB8AC3E}">
        <p14:creationId xmlns:p14="http://schemas.microsoft.com/office/powerpoint/2010/main" val="405267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3" grpId="0" animBg="1"/>
      <p:bldP spid="4" grpId="0" animBg="1"/>
      <p:bldP spid="9" grpId="0" animBg="1"/>
      <p:bldP spid="6" grpId="0" animBg="1"/>
      <p:bldP spid="10" grpId="0" animBg="1"/>
      <p:bldP spid="14" grpId="0" animBg="1"/>
      <p:bldP spid="11" grpId="0" animBg="1"/>
      <p:bldP spid="13" grpId="0" animBg="1"/>
      <p:bldP spid="5" grpId="0" animBg="1"/>
      <p:bldP spid="7" grpId="0" animBg="1"/>
      <p:bldP spid="1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6E339-5C26-8AA3-FDBE-4C4001BA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key encryption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02737-1231-C5C5-A416-47DE65A8A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RSA and Elliptic Curve Diffie-Hellman (ECDH/ECDHE) are the most commonly used PKE algorithms.</a:t>
            </a:r>
          </a:p>
          <a:p>
            <a:r>
              <a:rPr lang="en-US" sz="2000" dirty="0"/>
              <a:t>Modern TLS (1.3) heavily favors </a:t>
            </a:r>
            <a:r>
              <a:rPr lang="en-US" sz="2000" i="1" dirty="0"/>
              <a:t>ephemeral key exchanges</a:t>
            </a:r>
            <a:r>
              <a:rPr lang="en-US" sz="2000" dirty="0"/>
              <a:t> like ECDHE to provide forward secrecy.</a:t>
            </a:r>
          </a:p>
          <a:p>
            <a:r>
              <a:rPr lang="en-US" sz="2000" dirty="0"/>
              <a:t>An ephemeral key is a unique, temporary session key.</a:t>
            </a:r>
          </a:p>
          <a:p>
            <a:r>
              <a:rPr lang="en-US" sz="2000" dirty="0"/>
              <a:t>Forward secrecy (FS) is a security feature ensuring that a compromise of long-term server private keys does not compromise past session keys.</a:t>
            </a:r>
          </a:p>
          <a:p>
            <a:r>
              <a:rPr lang="en-US" sz="2000" dirty="0"/>
              <a:t>Using ephemeral key exchanges ensures that even if an attacker records encrypted traffic and later steals the server's private key, they cannot decrypt previously recorded messages.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332BF-291D-6B96-AF45-6209B6D9E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1801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E184B-50B4-266B-A57D-A57E0DB44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once the handshake is complete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3AB2F-1EA1-DAC8-A802-0E50FDAE0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Once the TLS handshake establishes a shared secret, the subsequent data communication is encrypted using faster symmetric encryption.</a:t>
            </a:r>
          </a:p>
          <a:p>
            <a:r>
              <a:rPr lang="en-US" sz="2000" dirty="0"/>
              <a:t>AES-GCM (Advanced Encryption Standard with Galois/Counter Mode) is the most common modern standard.</a:t>
            </a:r>
          </a:p>
          <a:p>
            <a:r>
              <a:rPr lang="en-US" sz="2000" dirty="0"/>
              <a:t>Other commonly used algorithms include ChaCha20-Poly1305 and, in older configurations (TLS 1.2), AES-CBC.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7A2B0-AB9E-589D-32AF-10807FB60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6389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BB4D7-E7E5-A7AB-E7D9-1E08F18B3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DB196-B542-6B9B-356F-D979F0136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50FA0-7B3C-C448-4376-3ADB0650F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Host: parameter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Review of reading an HTTP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Read an HTTPS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TLS, SSL and the OpenSSL library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LinuxGetSsl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3D17EC-65C3-7904-36A4-E9DF0727A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9399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07238-B46A-4BD8-98CE-428A7780A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OpenSSL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40904-AAFA-4D75-B37C-781C67EE4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600200"/>
            <a:ext cx="2001520" cy="4143587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The SSL/TLS handshake it too complex and rigorous to write on our own.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OpenSSL is a library you get to use.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It works on both Windows and Linux.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6E151-E5DC-4528-9397-F12525CAA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2953E-A5F4-4338-96C3-FDF0B20B8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9973" y="1600200"/>
            <a:ext cx="5765669" cy="480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4415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989A185-4E9F-4DFB-9B21-CA95B3790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942" y="1600200"/>
            <a:ext cx="5767699" cy="48085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207238-B46A-4BD8-98CE-428A7780A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OpenSSL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40904-AAFA-4D75-B37C-781C67EE4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600200"/>
            <a:ext cx="2119582" cy="4143587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But the downloads from OpenSSL are source only.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You have to build and install it yourself.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And it will not build in directory path with spaces, e.g., your Google drive path.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Alternative is to use </a:t>
            </a:r>
            <a:r>
              <a:rPr lang="en-US" sz="1800" dirty="0">
                <a:latin typeface="Consolas" panose="020B0609020204030204" pitchFamily="49" charset="0"/>
              </a:rPr>
              <a:t>apt-get install</a:t>
            </a:r>
            <a:r>
              <a:rPr lang="en-US" sz="18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6E151-E5DC-4528-9397-F12525CAA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2465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DE5CB-2864-4052-B9C9-0A9E2D03D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apt-get install OpenSSL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384BB-DBB8-4127-8BF5-C80DF971E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1737" y="1645920"/>
            <a:ext cx="4585063" cy="4480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sudo</a:t>
            </a:r>
            <a:r>
              <a:rPr lang="en-US" sz="1800" dirty="0">
                <a:latin typeface="Consolas" panose="020B0609020204030204" pitchFamily="49" charset="0"/>
              </a:rPr>
              <a:t> apt-get install </a:t>
            </a:r>
            <a:r>
              <a:rPr lang="en-US" sz="1800" dirty="0" err="1">
                <a:latin typeface="Consolas" panose="020B0609020204030204" pitchFamily="49" charset="0"/>
              </a:rPr>
              <a:t>libssl</a:t>
            </a:r>
            <a:r>
              <a:rPr lang="en-US" sz="1800" dirty="0">
                <a:latin typeface="Consolas" panose="020B0609020204030204" pitchFamily="49" charset="0"/>
              </a:rPr>
              <a:t>-dev</a:t>
            </a:r>
          </a:p>
          <a:p>
            <a:pPr marL="0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#include &lt;</a:t>
            </a:r>
            <a:r>
              <a:rPr lang="en-US" sz="1800" dirty="0" err="1">
                <a:latin typeface="Consolas" panose="020B0609020204030204" pitchFamily="49" charset="0"/>
              </a:rPr>
              <a:t>openssl</a:t>
            </a:r>
            <a:r>
              <a:rPr lang="en-US" sz="1800" dirty="0">
                <a:latin typeface="Consolas" panose="020B0609020204030204" pitchFamily="49" charset="0"/>
              </a:rPr>
              <a:t>/</a:t>
            </a:r>
            <a:r>
              <a:rPr lang="en-US" sz="1800" dirty="0" err="1">
                <a:latin typeface="Consolas" panose="020B0609020204030204" pitchFamily="49" charset="0"/>
              </a:rPr>
              <a:t>ssl.h</a:t>
            </a:r>
            <a:r>
              <a:rPr lang="en-US" sz="1800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g++ LinuxGetSsl.cpp -</a:t>
            </a:r>
            <a:r>
              <a:rPr lang="en-US" sz="1800" dirty="0" err="1">
                <a:latin typeface="Consolas" panose="020B0609020204030204" pitchFamily="49" charset="0"/>
              </a:rPr>
              <a:t>lssl</a:t>
            </a:r>
            <a:r>
              <a:rPr lang="en-US" sz="1800" dirty="0">
                <a:latin typeface="Consolas" panose="020B0609020204030204" pitchFamily="49" charset="0"/>
              </a:rPr>
              <a:t> –</a:t>
            </a:r>
            <a:r>
              <a:rPr lang="en-US" sz="1800" dirty="0" err="1">
                <a:latin typeface="Consolas" panose="020B0609020204030204" pitchFamily="49" charset="0"/>
              </a:rPr>
              <a:t>lcrypto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    -o </a:t>
            </a:r>
            <a:r>
              <a:rPr lang="en-US" sz="1800" dirty="0" err="1">
                <a:latin typeface="Consolas" panose="020B0609020204030204" pitchFamily="49" charset="0"/>
              </a:rPr>
              <a:t>LinuxGetSsl</a:t>
            </a:r>
            <a:endParaRPr lang="en-US" sz="1800" dirty="0">
              <a:latin typeface="Consolas" panose="020B06090202040302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BEA5D-765C-47BB-A73B-A4FFA79E8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603F218-6E01-4DA9-85F0-01835CEC19F1}"/>
              </a:ext>
            </a:extLst>
          </p:cNvPr>
          <p:cNvSpPr txBox="1">
            <a:spLocks/>
          </p:cNvSpPr>
          <p:nvPr/>
        </p:nvSpPr>
        <p:spPr>
          <a:xfrm>
            <a:off x="605245" y="1645919"/>
            <a:ext cx="3243944" cy="763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dirty="0"/>
              <a:t>1. Install the OpenSSL library.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19829DE-EF08-4A73-A98D-63BF21DBB125}"/>
              </a:ext>
            </a:extLst>
          </p:cNvPr>
          <p:cNvSpPr txBox="1">
            <a:spLocks/>
          </p:cNvSpPr>
          <p:nvPr/>
        </p:nvSpPr>
        <p:spPr>
          <a:xfrm>
            <a:off x="605245" y="2638107"/>
            <a:ext cx="3243944" cy="930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dirty="0"/>
              <a:t>2. Include the  </a:t>
            </a:r>
            <a:r>
              <a:rPr lang="en-US" sz="2000" dirty="0" err="1"/>
              <a:t>openssl</a:t>
            </a:r>
            <a:r>
              <a:rPr lang="en-US" sz="2000" dirty="0"/>
              <a:t> header.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75961-1D93-4A94-95D7-17EEBA3B7C96}"/>
              </a:ext>
            </a:extLst>
          </p:cNvPr>
          <p:cNvSpPr txBox="1">
            <a:spLocks/>
          </p:cNvSpPr>
          <p:nvPr/>
        </p:nvSpPr>
        <p:spPr>
          <a:xfrm>
            <a:off x="605245" y="3684269"/>
            <a:ext cx="3243944" cy="7639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dirty="0"/>
              <a:t>3. Compile and link the SSL and crypto libraries.</a:t>
            </a:r>
          </a:p>
        </p:txBody>
      </p:sp>
    </p:spTree>
    <p:extLst>
      <p:ext uri="{BB962C8B-B14F-4D97-AF65-F5344CB8AC3E}">
        <p14:creationId xmlns:p14="http://schemas.microsoft.com/office/powerpoint/2010/main" val="18765281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E5B5D7-CB49-4461-8E41-E02901770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DA2752-2567-4725-BFAB-E1CE636F166A}"/>
              </a:ext>
            </a:extLst>
          </p:cNvPr>
          <p:cNvSpPr/>
          <p:nvPr/>
        </p:nvSpPr>
        <p:spPr>
          <a:xfrm>
            <a:off x="711928" y="354707"/>
            <a:ext cx="7575331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openssl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ssl.h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SSL_library_init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700" dirty="0" err="1">
                <a:latin typeface="Consolas" panose="020B0609020204030204" pitchFamily="49" charset="0"/>
              </a:rPr>
              <a:t>SSL_library_init</a:t>
            </a:r>
            <a:r>
              <a:rPr lang="en-US" sz="1700" dirty="0">
                <a:latin typeface="Consolas" panose="020B0609020204030204" pitchFamily="49" charset="0"/>
              </a:rPr>
              <a:t>() </a:t>
            </a:r>
            <a:r>
              <a:rPr lang="en-US" sz="1700" dirty="0"/>
              <a:t>initializes the SSL library.</a:t>
            </a:r>
          </a:p>
        </p:txBody>
      </p:sp>
    </p:spTree>
    <p:extLst>
      <p:ext uri="{BB962C8B-B14F-4D97-AF65-F5344CB8AC3E}">
        <p14:creationId xmlns:p14="http://schemas.microsoft.com/office/powerpoint/2010/main" val="34698491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E5B5D7-CB49-4461-8E41-E02901770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DA2752-2567-4725-BFAB-E1CE636F166A}"/>
              </a:ext>
            </a:extLst>
          </p:cNvPr>
          <p:cNvSpPr/>
          <p:nvPr/>
        </p:nvSpPr>
        <p:spPr>
          <a:xfrm>
            <a:off x="711928" y="354707"/>
            <a:ext cx="757533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openssl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ssl.h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SSL_library_init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SSL_CTX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SSL_CTX_new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SSL_METHOD *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method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dirty="0"/>
              <a:t>SSL *</a:t>
            </a:r>
            <a:r>
              <a:rPr lang="en-US" dirty="0" err="1"/>
              <a:t>SSL_new</a:t>
            </a:r>
            <a:r>
              <a:rPr lang="en-US" dirty="0"/>
              <a:t>(SSL_CTX *</a:t>
            </a:r>
            <a:r>
              <a:rPr lang="en-US" dirty="0" err="1"/>
              <a:t>ctx</a:t>
            </a:r>
            <a:r>
              <a:rPr lang="en-US" dirty="0"/>
              <a:t>);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spcBef>
                <a:spcPts val="1000"/>
              </a:spcBef>
            </a:pPr>
            <a:r>
              <a:rPr lang="en-US" sz="1700" dirty="0" err="1">
                <a:latin typeface="Consolas" panose="020B0609020204030204" pitchFamily="49" charset="0"/>
              </a:rPr>
              <a:t>SSL_library_init</a:t>
            </a:r>
            <a:r>
              <a:rPr lang="en-US" sz="1700" dirty="0">
                <a:latin typeface="Consolas" panose="020B0609020204030204" pitchFamily="49" charset="0"/>
              </a:rPr>
              <a:t>() </a:t>
            </a:r>
            <a:r>
              <a:rPr lang="en-US" sz="1700" dirty="0"/>
              <a:t>initializes the SSL library.</a:t>
            </a:r>
          </a:p>
          <a:p>
            <a:pPr>
              <a:spcBef>
                <a:spcPts val="1000"/>
              </a:spcBef>
            </a:pPr>
            <a:r>
              <a:rPr lang="en-US" sz="1700" dirty="0" err="1">
                <a:latin typeface="Consolas" panose="020B0609020204030204" pitchFamily="49" charset="0"/>
              </a:rPr>
              <a:t>SSL_CTX_new</a:t>
            </a:r>
            <a:r>
              <a:rPr lang="en-US" sz="1700" dirty="0">
                <a:latin typeface="Consolas" panose="020B0609020204030204" pitchFamily="49" charset="0"/>
              </a:rPr>
              <a:t>() </a:t>
            </a:r>
            <a:r>
              <a:rPr lang="en-US" sz="1700" dirty="0"/>
              <a:t>creates a new </a:t>
            </a:r>
            <a:r>
              <a:rPr lang="en-US" sz="1700" dirty="0">
                <a:latin typeface="Consolas" panose="020B0609020204030204" pitchFamily="49" charset="0"/>
              </a:rPr>
              <a:t>SSL_CTX</a:t>
            </a:r>
            <a:r>
              <a:rPr lang="en-US" sz="1700" dirty="0"/>
              <a:t> context object as framework to establish TLS/SSL enabled connections.</a:t>
            </a:r>
          </a:p>
          <a:p>
            <a:pPr>
              <a:spcBef>
                <a:spcPts val="1000"/>
              </a:spcBef>
            </a:pPr>
            <a:r>
              <a:rPr lang="en-US" sz="1700" dirty="0" err="1">
                <a:latin typeface="Consolas" panose="020B0609020204030204" pitchFamily="49" charset="0"/>
              </a:rPr>
              <a:t>SSL_new</a:t>
            </a:r>
            <a:r>
              <a:rPr lang="en-US" sz="1700" dirty="0">
                <a:latin typeface="Consolas" panose="020B0609020204030204" pitchFamily="49" charset="0"/>
              </a:rPr>
              <a:t>() </a:t>
            </a:r>
            <a:r>
              <a:rPr lang="en-US" sz="1700" dirty="0"/>
              <a:t>creates a new </a:t>
            </a:r>
            <a:r>
              <a:rPr lang="en-US" sz="1700" dirty="0">
                <a:latin typeface="Consolas" panose="020B0609020204030204" pitchFamily="49" charset="0"/>
              </a:rPr>
              <a:t>SSL</a:t>
            </a:r>
            <a:r>
              <a:rPr lang="en-US" sz="1700" dirty="0"/>
              <a:t> structure need to hold the data for a TLS/SSL connection.</a:t>
            </a:r>
          </a:p>
        </p:txBody>
      </p:sp>
    </p:spTree>
    <p:extLst>
      <p:ext uri="{BB962C8B-B14F-4D97-AF65-F5344CB8AC3E}">
        <p14:creationId xmlns:p14="http://schemas.microsoft.com/office/powerpoint/2010/main" val="3452222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486458" y="1311397"/>
            <a:ext cx="81322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Build the SSL layer.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SSL_library_init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SSL_CTX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ctx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SSL_CTX_new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SSLv23_method( )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assert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ctx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SSL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SSL_new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ctx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assert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  <a:endParaRPr lang="en-US" sz="1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C9F273-5896-4072-BDB3-7B1229C18CF6}"/>
              </a:ext>
            </a:extLst>
          </p:cNvPr>
          <p:cNvSpPr/>
          <p:nvPr/>
        </p:nvSpPr>
        <p:spPr>
          <a:xfrm>
            <a:off x="486460" y="77430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Here’s an example initializing the SSL layer.</a:t>
            </a:r>
          </a:p>
        </p:txBody>
      </p:sp>
    </p:spTree>
    <p:extLst>
      <p:ext uri="{BB962C8B-B14F-4D97-AF65-F5344CB8AC3E}">
        <p14:creationId xmlns:p14="http://schemas.microsoft.com/office/powerpoint/2010/main" val="14462499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E5B5D7-CB49-4461-8E41-E02901770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DA2752-2567-4725-BFAB-E1CE636F166A}"/>
              </a:ext>
            </a:extLst>
          </p:cNvPr>
          <p:cNvSpPr/>
          <p:nvPr/>
        </p:nvSpPr>
        <p:spPr>
          <a:xfrm>
            <a:off x="711928" y="354707"/>
            <a:ext cx="7575331" cy="2364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openssl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ssl.h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SSL_set_fd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(SSL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spcBef>
                <a:spcPts val="1000"/>
              </a:spcBef>
            </a:pPr>
            <a:r>
              <a:rPr lang="en-US" sz="1700" dirty="0" err="1">
                <a:latin typeface="Consolas" panose="020B0609020204030204" pitchFamily="49" charset="0"/>
              </a:rPr>
              <a:t>SSL_set_fd</a:t>
            </a:r>
            <a:r>
              <a:rPr lang="en-US" sz="1700" dirty="0">
                <a:latin typeface="Consolas" panose="020B0609020204030204" pitchFamily="49" charset="0"/>
              </a:rPr>
              <a:t>() </a:t>
            </a:r>
            <a:r>
              <a:rPr lang="en-US" sz="1700" dirty="0"/>
              <a:t>sets the file descriptor </a:t>
            </a:r>
            <a:r>
              <a:rPr lang="en-US" sz="1700" dirty="0" err="1">
                <a:latin typeface="Consolas" panose="020B0609020204030204" pitchFamily="49" charset="0"/>
              </a:rPr>
              <a:t>fd</a:t>
            </a:r>
            <a:r>
              <a:rPr lang="en-US" sz="1700" dirty="0"/>
              <a:t> as the input/output facility for the TLS/SSL (encrypted) side of </a:t>
            </a:r>
            <a:r>
              <a:rPr lang="en-US" sz="1700" dirty="0" err="1"/>
              <a:t>ssl</a:t>
            </a:r>
            <a:r>
              <a:rPr lang="en-US" sz="1700" dirty="0"/>
              <a:t>.</a:t>
            </a:r>
          </a:p>
          <a:p>
            <a:pPr>
              <a:spcBef>
                <a:spcPts val="1000"/>
              </a:spcBef>
            </a:pPr>
            <a:r>
              <a:rPr lang="en-US" sz="1700" dirty="0" err="1">
                <a:latin typeface="Consolas" panose="020B0609020204030204" pitchFamily="49" charset="0"/>
              </a:rPr>
              <a:t>fd</a:t>
            </a:r>
            <a:r>
              <a:rPr lang="en-US" sz="1700" dirty="0"/>
              <a:t> will typically be the socket file descriptor of a network connection.</a:t>
            </a:r>
          </a:p>
        </p:txBody>
      </p:sp>
    </p:spTree>
    <p:extLst>
      <p:ext uri="{BB962C8B-B14F-4D97-AF65-F5344CB8AC3E}">
        <p14:creationId xmlns:p14="http://schemas.microsoft.com/office/powerpoint/2010/main" val="10744506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E5B5D7-CB49-4461-8E41-E02901770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DA2752-2567-4725-BFAB-E1CE636F166A}"/>
              </a:ext>
            </a:extLst>
          </p:cNvPr>
          <p:cNvSpPr/>
          <p:nvPr/>
        </p:nvSpPr>
        <p:spPr>
          <a:xfrm>
            <a:off x="711928" y="354707"/>
            <a:ext cx="757533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openssl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ssl.h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SSL_connect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(SSL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700" dirty="0"/>
          </a:p>
          <a:p>
            <a:r>
              <a:rPr lang="en-US" sz="1700" dirty="0" err="1">
                <a:latin typeface="Consolas" panose="020B0609020204030204" pitchFamily="49" charset="0"/>
              </a:rPr>
              <a:t>SSL_connect</a:t>
            </a:r>
            <a:r>
              <a:rPr lang="en-US" sz="1700" dirty="0">
                <a:latin typeface="Consolas" panose="020B0609020204030204" pitchFamily="49" charset="0"/>
              </a:rPr>
              <a:t>() </a:t>
            </a:r>
            <a:r>
              <a:rPr lang="en-US" sz="1700" dirty="0"/>
              <a:t>initiates the TLS/SSL handshake with a server.</a:t>
            </a:r>
          </a:p>
        </p:txBody>
      </p:sp>
    </p:spTree>
    <p:extLst>
      <p:ext uri="{BB962C8B-B14F-4D97-AF65-F5344CB8AC3E}">
        <p14:creationId xmlns:p14="http://schemas.microsoft.com/office/powerpoint/2010/main" val="17340029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486458" y="1311397"/>
            <a:ext cx="81322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Fill in the socket we'll be using.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SSL_set_fd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s 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// Fill in the host we're trying to connect to.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SSL_set_tlsext_host_name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ssl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url.Host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Establish an SSL connection.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sslConnectResult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SSL_connect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6F008A"/>
                </a:solidFill>
                <a:latin typeface="Consolas" panose="020B0609020204030204" pitchFamily="49" charset="0"/>
              </a:rPr>
              <a:t>assert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sslConnectResult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== 1 );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C9F273-5896-4072-BDB3-7B1229C18CF6}"/>
              </a:ext>
            </a:extLst>
          </p:cNvPr>
          <p:cNvSpPr/>
          <p:nvPr/>
        </p:nvSpPr>
        <p:spPr>
          <a:xfrm>
            <a:off x="486460" y="77430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Here’s an example initializing the SSL layer.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D49DB0-562D-83A1-6C43-FEAA873DC4EC}"/>
              </a:ext>
            </a:extLst>
          </p:cNvPr>
          <p:cNvSpPr/>
          <p:nvPr/>
        </p:nvSpPr>
        <p:spPr>
          <a:xfrm>
            <a:off x="486458" y="4988035"/>
            <a:ext cx="7535917" cy="1051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dirty="0"/>
              <a:t>The requirement to fill in the host is new.</a:t>
            </a:r>
          </a:p>
          <a:p>
            <a:pPr>
              <a:spcBef>
                <a:spcPts val="1000"/>
              </a:spcBef>
            </a:pPr>
            <a:r>
              <a:rPr lang="en-US" dirty="0"/>
              <a:t>Apache servers got an update in 2025 that now requires that you fill in the host name in the SSL.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8A3598-8033-B283-888F-CBDF9002D405}"/>
              </a:ext>
            </a:extLst>
          </p:cNvPr>
          <p:cNvSpPr/>
          <p:nvPr/>
        </p:nvSpPr>
        <p:spPr>
          <a:xfrm>
            <a:off x="594360" y="2217420"/>
            <a:ext cx="6103620" cy="105918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10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E5B5D7-CB49-4461-8E41-E02901770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DA2752-2567-4725-BFAB-E1CE636F166A}"/>
              </a:ext>
            </a:extLst>
          </p:cNvPr>
          <p:cNvSpPr/>
          <p:nvPr/>
        </p:nvSpPr>
        <p:spPr>
          <a:xfrm>
            <a:off x="711928" y="354707"/>
            <a:ext cx="7575331" cy="2626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openssl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ssl.h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SSL_write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(SSL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num);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SSL_read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(SSL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buf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num);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700" dirty="0"/>
          </a:p>
          <a:p>
            <a:pPr>
              <a:spcBef>
                <a:spcPts val="1000"/>
              </a:spcBef>
            </a:pPr>
            <a:r>
              <a:rPr lang="en-US" sz="1700" dirty="0" err="1">
                <a:latin typeface="Consolas" panose="020B0609020204030204" pitchFamily="49" charset="0"/>
              </a:rPr>
              <a:t>SSL_write</a:t>
            </a:r>
            <a:r>
              <a:rPr lang="en-US" sz="1700" dirty="0">
                <a:latin typeface="Consolas" panose="020B0609020204030204" pitchFamily="49" charset="0"/>
              </a:rPr>
              <a:t>()</a:t>
            </a:r>
            <a:r>
              <a:rPr lang="en-US" sz="1700" dirty="0"/>
              <a:t> writes </a:t>
            </a:r>
            <a:r>
              <a:rPr lang="en-US" sz="1700" dirty="0">
                <a:latin typeface="Consolas" panose="020B0609020204030204" pitchFamily="49" charset="0"/>
              </a:rPr>
              <a:t>num</a:t>
            </a:r>
            <a:r>
              <a:rPr lang="en-US" sz="1700" dirty="0"/>
              <a:t> bytes from the buffer </a:t>
            </a:r>
            <a:r>
              <a:rPr lang="en-US" sz="1700" dirty="0" err="1">
                <a:latin typeface="Consolas" panose="020B0609020204030204" pitchFamily="49" charset="0"/>
              </a:rPr>
              <a:t>buf</a:t>
            </a:r>
            <a:r>
              <a:rPr lang="en-US" sz="1700" dirty="0"/>
              <a:t> into the specified </a:t>
            </a:r>
            <a:r>
              <a:rPr lang="en-US" sz="1700" dirty="0" err="1">
                <a:latin typeface="Consolas" panose="020B0609020204030204" pitchFamily="49" charset="0"/>
              </a:rPr>
              <a:t>ssl</a:t>
            </a:r>
            <a:r>
              <a:rPr lang="en-US" sz="1700" dirty="0"/>
              <a:t> connection.</a:t>
            </a:r>
          </a:p>
          <a:p>
            <a:pPr>
              <a:spcBef>
                <a:spcPts val="1000"/>
              </a:spcBef>
            </a:pPr>
            <a:r>
              <a:rPr lang="en-US" sz="1700" dirty="0" err="1">
                <a:latin typeface="Consolas" panose="020B0609020204030204" pitchFamily="49" charset="0"/>
              </a:rPr>
              <a:t>SSL_read</a:t>
            </a:r>
            <a:r>
              <a:rPr lang="en-US" sz="1700" dirty="0">
                <a:latin typeface="Consolas" panose="020B0609020204030204" pitchFamily="49" charset="0"/>
              </a:rPr>
              <a:t>()</a:t>
            </a:r>
            <a:r>
              <a:rPr lang="en-US" sz="1700" dirty="0"/>
              <a:t> tries to read </a:t>
            </a:r>
            <a:r>
              <a:rPr lang="en-US" sz="1700" dirty="0">
                <a:latin typeface="Consolas" panose="020B0609020204030204" pitchFamily="49" charset="0"/>
              </a:rPr>
              <a:t>num</a:t>
            </a:r>
            <a:r>
              <a:rPr lang="en-US" sz="1700" dirty="0"/>
              <a:t> bytes from the specified </a:t>
            </a:r>
            <a:r>
              <a:rPr lang="en-US" sz="1700" dirty="0" err="1">
                <a:latin typeface="Consolas" panose="020B0609020204030204" pitchFamily="49" charset="0"/>
              </a:rPr>
              <a:t>ssl</a:t>
            </a:r>
            <a:r>
              <a:rPr lang="en-US" sz="1700" dirty="0"/>
              <a:t> into the buffer </a:t>
            </a:r>
            <a:r>
              <a:rPr lang="en-US" sz="1700" dirty="0" err="1">
                <a:latin typeface="Consolas" panose="020B0609020204030204" pitchFamily="49" charset="0"/>
              </a:rPr>
              <a:t>buf</a:t>
            </a:r>
            <a:r>
              <a:rPr lang="en-US" sz="17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00571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486458" y="1311397"/>
            <a:ext cx="8132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 ( bytes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SSL_read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buffer,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buffer ) ) ) &gt; 0 )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write( 1, buffer, bytes );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C9F273-5896-4072-BDB3-7B1229C18CF6}"/>
              </a:ext>
            </a:extLst>
          </p:cNvPr>
          <p:cNvSpPr/>
          <p:nvPr/>
        </p:nvSpPr>
        <p:spPr>
          <a:xfrm>
            <a:off x="486460" y="77430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Here’s an example reading and writing.</a:t>
            </a:r>
          </a:p>
        </p:txBody>
      </p:sp>
    </p:spTree>
    <p:extLst>
      <p:ext uri="{BB962C8B-B14F-4D97-AF65-F5344CB8AC3E}">
        <p14:creationId xmlns:p14="http://schemas.microsoft.com/office/powerpoint/2010/main" val="14491096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486458" y="1311397"/>
            <a:ext cx="8132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SSL_shutdown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SSL_free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SSL_CTX_free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ctx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);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C9F273-5896-4072-BDB3-7B1229C18CF6}"/>
              </a:ext>
            </a:extLst>
          </p:cNvPr>
          <p:cNvSpPr/>
          <p:nvPr/>
        </p:nvSpPr>
        <p:spPr>
          <a:xfrm>
            <a:off x="486460" y="774308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Shutdown and free up resources at the end.</a:t>
            </a:r>
          </a:p>
        </p:txBody>
      </p:sp>
    </p:spTree>
    <p:extLst>
      <p:ext uri="{BB962C8B-B14F-4D97-AF65-F5344CB8AC3E}">
        <p14:creationId xmlns:p14="http://schemas.microsoft.com/office/powerpoint/2010/main" val="6678134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5D1EC-6A8E-EA4C-96F7-4CD5FCA76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E6048-1A64-8B9B-B990-0C123488E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3356F-ADDB-B293-0638-E73B6F34F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Host: parameter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Review of reading an HTTP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Read an HTTPS webpage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TLS, SSL and the OpenSSL library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rgbClr val="C00000"/>
                </a:solidFill>
              </a:rPr>
              <a:t>LinuxGetSsl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F4F78-E7A1-635E-F280-5D240601E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7436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Correction on the Host: parameter.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Review of reading an HTTP webpage.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Read an HTTPS webpage.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TLS, SSL and the OpenSSL library.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rgbClr val="C00000"/>
                </a:solidFill>
              </a:rPr>
              <a:t>LinuxGetSSL</a:t>
            </a:r>
            <a:r>
              <a:rPr lang="en-US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0639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DC977-8598-4779-B5F5-B97501EC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3B199-06DE-4D5E-8B36-E48876B835BB}"/>
              </a:ext>
            </a:extLst>
          </p:cNvPr>
          <p:cNvSpPr/>
          <p:nvPr/>
        </p:nvSpPr>
        <p:spPr>
          <a:xfrm>
            <a:off x="636562" y="870983"/>
            <a:ext cx="813224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openssl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/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ssl.h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netdb.h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</a:p>
          <a:p>
            <a:endParaRPr lang="en-US" sz="1400" dirty="0">
              <a:solidFill>
                <a:srgbClr val="A31515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**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Parse the URL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Get the host address.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Create a TCP/IP socket.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Connect the socket to the host address.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Build an SSL layer and set it to read/write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to the socket we've connected.</a:t>
            </a:r>
          </a:p>
          <a:p>
            <a:endParaRPr lang="en-US" sz="14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  // Send a GET message.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Read from the SSL socket until there's no more data, copying it to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stdout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Close the socket and free the address info structure.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0A1104-7D61-4853-9F50-4DE520FD2404}"/>
              </a:ext>
            </a:extLst>
          </p:cNvPr>
          <p:cNvSpPr/>
          <p:nvPr/>
        </p:nvSpPr>
        <p:spPr>
          <a:xfrm>
            <a:off x="636562" y="477817"/>
            <a:ext cx="75359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Here’s the entire </a:t>
            </a:r>
            <a:r>
              <a:rPr lang="en-US" dirty="0">
                <a:latin typeface="Consolas" panose="020B0609020204030204" pitchFamily="49" charset="0"/>
              </a:rPr>
              <a:t>main( ) </a:t>
            </a:r>
            <a:r>
              <a:rPr lang="en-US" dirty="0"/>
              <a:t>for </a:t>
            </a:r>
            <a:r>
              <a:rPr lang="en-US" dirty="0" err="1">
                <a:latin typeface="Consolas" panose="020B0609020204030204" pitchFamily="49" charset="0"/>
              </a:rPr>
              <a:t>LinuxGetSsl</a:t>
            </a:r>
            <a:r>
              <a:rPr lang="en-US" dirty="0"/>
              <a:t>, minus only all the code.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3535786-71A5-4588-AC65-EF8EAEE8A689}"/>
              </a:ext>
            </a:extLst>
          </p:cNvPr>
          <p:cNvSpPr/>
          <p:nvPr/>
        </p:nvSpPr>
        <p:spPr>
          <a:xfrm>
            <a:off x="914400" y="4241074"/>
            <a:ext cx="4781006" cy="583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57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18065</TotalTime>
  <Words>3814</Words>
  <Application>Microsoft Office PowerPoint</Application>
  <PresentationFormat>On-screen Show (4:3)</PresentationFormat>
  <Paragraphs>587</Paragraphs>
  <Slides>57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Arial</vt:lpstr>
      <vt:lpstr>Calibri</vt:lpstr>
      <vt:lpstr>Cascadia Mono</vt:lpstr>
      <vt:lpstr>Consolas</vt:lpstr>
      <vt:lpstr>Verdana</vt:lpstr>
      <vt:lpstr>Office Theme</vt:lpstr>
      <vt:lpstr>EECS 498 System Design of a Search Engine Winter 2026 Lecture 11:  SSL</vt:lpstr>
      <vt:lpstr>agenda</vt:lpstr>
      <vt:lpstr>agenda</vt:lpstr>
      <vt:lpstr>details</vt:lpstr>
      <vt:lpstr>agenda</vt:lpstr>
      <vt:lpstr>midterm</vt:lpstr>
      <vt:lpstr>agenda</vt:lpstr>
      <vt:lpstr>Google Cloud accounts</vt:lpstr>
      <vt:lpstr>agenda</vt:lpstr>
      <vt:lpstr>localhost</vt:lpstr>
      <vt:lpstr>localhost</vt:lpstr>
      <vt:lpstr>agenda</vt:lpstr>
      <vt:lpstr>PowerPoint Presentation</vt:lpstr>
      <vt:lpstr>PowerPoint Presentation</vt:lpstr>
      <vt:lpstr>To get an IP address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PowerPoint Presentation</vt:lpstr>
      <vt:lpstr>PowerPoint Presentation</vt:lpstr>
      <vt:lpstr>PowerPoint Presentation</vt:lpstr>
      <vt:lpstr>PowerPoint Presentation</vt:lpstr>
      <vt:lpstr>secret communications</vt:lpstr>
      <vt:lpstr>insights</vt:lpstr>
      <vt:lpstr>Diffie-Hellman key exchange, 1976 </vt:lpstr>
      <vt:lpstr>PowerPoint Presentation</vt:lpstr>
      <vt:lpstr>public key encryption</vt:lpstr>
      <vt:lpstr>encryption methods</vt:lpstr>
      <vt:lpstr>SSL / TLS Handshake</vt:lpstr>
      <vt:lpstr>public key encryption</vt:lpstr>
      <vt:lpstr>once the handshake is complete</vt:lpstr>
      <vt:lpstr>agenda</vt:lpstr>
      <vt:lpstr>OpenSSL</vt:lpstr>
      <vt:lpstr>OpenSSL</vt:lpstr>
      <vt:lpstr>apt-get install OpenSSL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Agenda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 SSL</dc:title>
  <dc:creator>Nicole Hamilton</dc:creator>
  <cp:lastModifiedBy>Nicole Hamilton</cp:lastModifiedBy>
  <cp:revision>783</cp:revision>
  <dcterms:created xsi:type="dcterms:W3CDTF">2014-10-28T21:56:04Z</dcterms:created>
  <dcterms:modified xsi:type="dcterms:W3CDTF">2026-10-13T23:23:10Z</dcterms:modified>
</cp:coreProperties>
</file>